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8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351" r:id="rId12"/>
    <p:sldId id="268" r:id="rId13"/>
    <p:sldId id="283" r:id="rId14"/>
    <p:sldId id="284" r:id="rId15"/>
    <p:sldId id="266" r:id="rId16"/>
    <p:sldId id="267" r:id="rId17"/>
    <p:sldId id="269" r:id="rId18"/>
    <p:sldId id="276" r:id="rId19"/>
    <p:sldId id="274" r:id="rId20"/>
    <p:sldId id="271" r:id="rId21"/>
    <p:sldId id="272" r:id="rId22"/>
    <p:sldId id="273" r:id="rId23"/>
    <p:sldId id="278" r:id="rId24"/>
    <p:sldId id="277" r:id="rId25"/>
    <p:sldId id="279" r:id="rId26"/>
    <p:sldId id="289" r:id="rId27"/>
    <p:sldId id="290" r:id="rId28"/>
    <p:sldId id="285" r:id="rId29"/>
    <p:sldId id="286" r:id="rId30"/>
    <p:sldId id="287" r:id="rId31"/>
    <p:sldId id="288" r:id="rId32"/>
    <p:sldId id="280" r:id="rId33"/>
    <p:sldId id="291" r:id="rId34"/>
    <p:sldId id="292" r:id="rId35"/>
    <p:sldId id="293" r:id="rId36"/>
    <p:sldId id="294" r:id="rId37"/>
    <p:sldId id="295" r:id="rId38"/>
    <p:sldId id="300" r:id="rId39"/>
    <p:sldId id="296" r:id="rId40"/>
    <p:sldId id="297" r:id="rId41"/>
    <p:sldId id="298" r:id="rId42"/>
    <p:sldId id="299" r:id="rId43"/>
    <p:sldId id="281" r:id="rId44"/>
    <p:sldId id="282" r:id="rId45"/>
    <p:sldId id="301" r:id="rId46"/>
    <p:sldId id="302" r:id="rId47"/>
    <p:sldId id="303" r:id="rId48"/>
    <p:sldId id="305" r:id="rId49"/>
    <p:sldId id="307" r:id="rId50"/>
    <p:sldId id="310" r:id="rId51"/>
    <p:sldId id="311" r:id="rId52"/>
    <p:sldId id="312" r:id="rId53"/>
    <p:sldId id="313" r:id="rId54"/>
    <p:sldId id="314" r:id="rId55"/>
    <p:sldId id="316" r:id="rId56"/>
    <p:sldId id="317" r:id="rId57"/>
    <p:sldId id="352" r:id="rId58"/>
    <p:sldId id="321" r:id="rId59"/>
    <p:sldId id="319" r:id="rId60"/>
    <p:sldId id="320" r:id="rId61"/>
    <p:sldId id="322" r:id="rId62"/>
    <p:sldId id="323" r:id="rId63"/>
    <p:sldId id="324" r:id="rId64"/>
    <p:sldId id="325" r:id="rId65"/>
    <p:sldId id="327" r:id="rId66"/>
    <p:sldId id="328" r:id="rId67"/>
    <p:sldId id="329" r:id="rId68"/>
    <p:sldId id="330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32" r:id="rId77"/>
    <p:sldId id="341" r:id="rId78"/>
    <p:sldId id="342" r:id="rId79"/>
    <p:sldId id="331" r:id="rId80"/>
    <p:sldId id="345" r:id="rId81"/>
    <p:sldId id="343" r:id="rId82"/>
    <p:sldId id="346" r:id="rId83"/>
    <p:sldId id="347" r:id="rId84"/>
    <p:sldId id="348" r:id="rId85"/>
    <p:sldId id="349" r:id="rId86"/>
    <p:sldId id="350" r:id="rId87"/>
  </p:sldIdLst>
  <p:sldSz cx="9144000" cy="6858000" type="screen4x3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1" autoAdjust="0"/>
    <p:restoredTop sz="94660"/>
  </p:normalViewPr>
  <p:slideViewPr>
    <p:cSldViewPr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612230-573E-4B43-A0A8-BB312CD8273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27D69C7-2F9E-48E7-B647-E9E3E2F1E6C4}">
      <dgm:prSet phldrT="[Texte]" custT="1"/>
      <dgm:spPr/>
      <dgm:t>
        <a:bodyPr/>
        <a:lstStyle/>
        <a:p>
          <a:r>
            <a:rPr lang="fr-FR" sz="2000" b="1" dirty="0">
              <a:solidFill>
                <a:schemeClr val="tx1"/>
              </a:solidFill>
              <a:latin typeface="Comic Sans MS" pitchFamily="66" charset="0"/>
            </a:rPr>
            <a:t>Concept Mathématique</a:t>
          </a:r>
        </a:p>
      </dgm:t>
    </dgm:pt>
    <dgm:pt modelId="{7BC2AAD4-E07B-45A6-8B25-9D14FB749CF8}" type="parTrans" cxnId="{21675016-6940-4294-866B-E7448DBDCCF9}">
      <dgm:prSet/>
      <dgm:spPr/>
      <dgm:t>
        <a:bodyPr/>
        <a:lstStyle/>
        <a:p>
          <a:endParaRPr lang="fr-FR"/>
        </a:p>
      </dgm:t>
    </dgm:pt>
    <dgm:pt modelId="{5DBA23BA-AFC7-405E-A494-9A6DBFEAF647}" type="sibTrans" cxnId="{21675016-6940-4294-866B-E7448DBDCCF9}">
      <dgm:prSet/>
      <dgm:spPr/>
      <dgm:t>
        <a:bodyPr/>
        <a:lstStyle/>
        <a:p>
          <a:endParaRPr lang="fr-FR"/>
        </a:p>
      </dgm:t>
    </dgm:pt>
    <dgm:pt modelId="{7DDAB547-7EE0-4A10-BCBD-DCE5C264DBFF}">
      <dgm:prSet phldrT="[Texte]" custT="1"/>
      <dgm:spPr/>
      <dgm:t>
        <a:bodyPr/>
        <a:lstStyle/>
        <a:p>
          <a:r>
            <a:rPr lang="fr-FR" sz="1200" b="1" dirty="0">
              <a:solidFill>
                <a:schemeClr val="tx1"/>
              </a:solidFill>
              <a:latin typeface="Comic Sans MS" pitchFamily="66" charset="0"/>
            </a:rPr>
            <a:t>Composante </a:t>
          </a:r>
          <a:r>
            <a:rPr lang="fr-FR" sz="2000" b="1" dirty="0">
              <a:solidFill>
                <a:schemeClr val="tx1"/>
              </a:solidFill>
              <a:latin typeface="Comic Sans MS" pitchFamily="66" charset="0"/>
            </a:rPr>
            <a:t>« problèmes »</a:t>
          </a:r>
        </a:p>
        <a:p>
          <a:r>
            <a:rPr lang="fr-FR" sz="2000" b="0" dirty="0">
              <a:solidFill>
                <a:schemeClr val="tx1"/>
              </a:solidFill>
              <a:latin typeface="Comic Sans MS" pitchFamily="66" charset="0"/>
            </a:rPr>
            <a:t>Ensemble de problèmes qu’il permet de résoudre efficacement</a:t>
          </a:r>
        </a:p>
      </dgm:t>
    </dgm:pt>
    <dgm:pt modelId="{9C126C54-8FB9-4002-806F-C520866C18C6}" type="parTrans" cxnId="{8EE0BD72-2502-4491-9BA5-3B33AD3D1960}">
      <dgm:prSet/>
      <dgm:spPr/>
      <dgm:t>
        <a:bodyPr/>
        <a:lstStyle/>
        <a:p>
          <a:endParaRPr lang="fr-FR"/>
        </a:p>
      </dgm:t>
    </dgm:pt>
    <dgm:pt modelId="{68E48AD5-4BDE-4702-813F-EEFF9D1E9F8A}" type="sibTrans" cxnId="{8EE0BD72-2502-4491-9BA5-3B33AD3D1960}">
      <dgm:prSet/>
      <dgm:spPr/>
      <dgm:t>
        <a:bodyPr/>
        <a:lstStyle/>
        <a:p>
          <a:endParaRPr lang="fr-FR"/>
        </a:p>
      </dgm:t>
    </dgm:pt>
    <dgm:pt modelId="{6CC90A0E-5B6E-4E20-9201-8027C2FE0D4B}">
      <dgm:prSet phldrT="[Texte]" custT="1"/>
      <dgm:spPr/>
      <dgm:t>
        <a:bodyPr/>
        <a:lstStyle/>
        <a:p>
          <a:r>
            <a:rPr lang="fr-FR" sz="2000" b="1" dirty="0">
              <a:solidFill>
                <a:schemeClr val="tx1"/>
              </a:solidFill>
              <a:latin typeface="Comic Sans MS" pitchFamily="66" charset="0"/>
            </a:rPr>
            <a:t>Composante « Propriétés »</a:t>
          </a:r>
        </a:p>
        <a:p>
          <a:r>
            <a:rPr lang="fr-FR" sz="2000" b="0" dirty="0">
              <a:solidFill>
                <a:schemeClr val="tx1"/>
              </a:solidFill>
              <a:latin typeface="Comic Sans MS" pitchFamily="66" charset="0"/>
            </a:rPr>
            <a:t>Ensemble de définitions, propriétés, théorèmes qui permettent de justifier les techniques utilisées</a:t>
          </a:r>
        </a:p>
        <a:p>
          <a:endParaRPr lang="fr-FR" sz="2000" b="1" dirty="0">
            <a:latin typeface="Comic Sans MS" pitchFamily="66" charset="0"/>
          </a:endParaRPr>
        </a:p>
      </dgm:t>
    </dgm:pt>
    <dgm:pt modelId="{D677101F-49D6-4240-93AF-33A10C6B6E23}" type="parTrans" cxnId="{F4CDC490-E6C3-4C5F-8F29-9681892B9F93}">
      <dgm:prSet/>
      <dgm:spPr/>
      <dgm:t>
        <a:bodyPr/>
        <a:lstStyle/>
        <a:p>
          <a:endParaRPr lang="fr-FR"/>
        </a:p>
      </dgm:t>
    </dgm:pt>
    <dgm:pt modelId="{CCECE6F3-C341-4B02-80C6-FEAE66E618DF}" type="sibTrans" cxnId="{F4CDC490-E6C3-4C5F-8F29-9681892B9F93}">
      <dgm:prSet/>
      <dgm:spPr/>
      <dgm:t>
        <a:bodyPr/>
        <a:lstStyle/>
        <a:p>
          <a:endParaRPr lang="fr-FR"/>
        </a:p>
      </dgm:t>
    </dgm:pt>
    <dgm:pt modelId="{79937F6D-6971-477B-A90A-7CFF910D8FB5}">
      <dgm:prSet phldrT="[Texte]" custT="1"/>
      <dgm:spPr/>
      <dgm:t>
        <a:bodyPr/>
        <a:lstStyle/>
        <a:p>
          <a:r>
            <a:rPr lang="fr-FR" sz="2000" b="1" dirty="0">
              <a:solidFill>
                <a:schemeClr val="tx1"/>
              </a:solidFill>
              <a:latin typeface="Comic Sans MS" pitchFamily="66" charset="0"/>
            </a:rPr>
            <a:t>Composante « Techniques »</a:t>
          </a:r>
        </a:p>
        <a:p>
          <a:r>
            <a:rPr lang="fr-FR" sz="2000" dirty="0">
              <a:solidFill>
                <a:schemeClr val="tx1"/>
              </a:solidFill>
              <a:latin typeface="Comic Sans MS" pitchFamily="66" charset="0"/>
            </a:rPr>
            <a:t>Ensemble des résultats connus et des techniques, des procédures qui permettent de travailler avec le concept</a:t>
          </a:r>
        </a:p>
      </dgm:t>
    </dgm:pt>
    <dgm:pt modelId="{58DB8A9D-CA33-4375-9237-644DF29C1E86}" type="parTrans" cxnId="{058B6790-8C7F-420A-9631-D53C24705362}">
      <dgm:prSet/>
      <dgm:spPr/>
      <dgm:t>
        <a:bodyPr/>
        <a:lstStyle/>
        <a:p>
          <a:endParaRPr lang="fr-FR"/>
        </a:p>
      </dgm:t>
    </dgm:pt>
    <dgm:pt modelId="{69F938BF-20C3-485D-BF98-E144AF19F6CC}" type="sibTrans" cxnId="{058B6790-8C7F-420A-9631-D53C24705362}">
      <dgm:prSet/>
      <dgm:spPr/>
      <dgm:t>
        <a:bodyPr/>
        <a:lstStyle/>
        <a:p>
          <a:endParaRPr lang="fr-FR"/>
        </a:p>
      </dgm:t>
    </dgm:pt>
    <dgm:pt modelId="{D13493EB-C152-447E-A8E2-041942B1898B}">
      <dgm:prSet phldrT="[Texte]" custT="1"/>
      <dgm:spPr/>
      <dgm:t>
        <a:bodyPr/>
        <a:lstStyle/>
        <a:p>
          <a:r>
            <a:rPr lang="fr-FR" sz="2000" b="1" dirty="0">
              <a:solidFill>
                <a:schemeClr val="tx1"/>
              </a:solidFill>
              <a:latin typeface="Comic Sans MS" pitchFamily="66" charset="0"/>
            </a:rPr>
            <a:t>Composante « Langages </a:t>
          </a:r>
          <a:r>
            <a:rPr lang="fr-FR" sz="2000" dirty="0">
              <a:solidFill>
                <a:schemeClr val="tx1"/>
              </a:solidFill>
              <a:latin typeface="Comic Sans MS" pitchFamily="66" charset="0"/>
            </a:rPr>
            <a:t>»</a:t>
          </a:r>
        </a:p>
        <a:p>
          <a:r>
            <a:rPr lang="fr-FR" sz="2000" dirty="0">
              <a:solidFill>
                <a:schemeClr val="tx1"/>
              </a:solidFill>
              <a:latin typeface="Comic Sans MS" pitchFamily="66" charset="0"/>
            </a:rPr>
            <a:t>Ensemble des formes langagières et non langagières qui permettent  de le représenter: mots, symboles, schémas…</a:t>
          </a:r>
        </a:p>
      </dgm:t>
    </dgm:pt>
    <dgm:pt modelId="{13C54F3B-CD1D-4DFE-A895-4D3205B906B8}" type="parTrans" cxnId="{E4260414-D2DA-439D-8C44-A23CB84706CC}">
      <dgm:prSet/>
      <dgm:spPr/>
      <dgm:t>
        <a:bodyPr/>
        <a:lstStyle/>
        <a:p>
          <a:endParaRPr lang="fr-FR"/>
        </a:p>
      </dgm:t>
    </dgm:pt>
    <dgm:pt modelId="{82000FBA-84FE-40F1-8658-A3F4B287EA8C}" type="sibTrans" cxnId="{E4260414-D2DA-439D-8C44-A23CB84706CC}">
      <dgm:prSet/>
      <dgm:spPr/>
      <dgm:t>
        <a:bodyPr/>
        <a:lstStyle/>
        <a:p>
          <a:endParaRPr lang="fr-FR"/>
        </a:p>
      </dgm:t>
    </dgm:pt>
    <dgm:pt modelId="{9E6CC866-7553-43E7-B876-6D6FC87D99B1}" type="pres">
      <dgm:prSet presAssocID="{D9612230-573E-4B43-A0A8-BB312CD8273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CED9331-D901-4ABF-9B76-4E6C6EC894FE}" type="pres">
      <dgm:prSet presAssocID="{E27D69C7-2F9E-48E7-B647-E9E3E2F1E6C4}" presName="centerShape" presStyleLbl="node0" presStyleIdx="0" presStyleCnt="1" custScaleX="125489" custScaleY="120211" custLinFactNeighborX="651" custLinFactNeighborY="-2763"/>
      <dgm:spPr/>
      <dgm:t>
        <a:bodyPr/>
        <a:lstStyle/>
        <a:p>
          <a:endParaRPr lang="fr-FR"/>
        </a:p>
      </dgm:t>
    </dgm:pt>
    <dgm:pt modelId="{DCA32C28-8A13-4361-9371-0DED8096CB7D}" type="pres">
      <dgm:prSet presAssocID="{7DDAB547-7EE0-4A10-BCBD-DCE5C264DBFF}" presName="node" presStyleLbl="node1" presStyleIdx="0" presStyleCnt="4" custScaleX="270761" custRadScaleRad="79374" custRadScaleInc="407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7B1A6ED-9E4B-4E8F-8FBC-EF6ADA4E9B5C}" type="pres">
      <dgm:prSet presAssocID="{7DDAB547-7EE0-4A10-BCBD-DCE5C264DBFF}" presName="dummy" presStyleCnt="0"/>
      <dgm:spPr/>
    </dgm:pt>
    <dgm:pt modelId="{C3822CB9-38C5-4E67-B6F5-453162B2441B}" type="pres">
      <dgm:prSet presAssocID="{68E48AD5-4BDE-4702-813F-EEFF9D1E9F8A}" presName="sibTrans" presStyleLbl="sibTrans2D1" presStyleIdx="0" presStyleCnt="4"/>
      <dgm:spPr/>
      <dgm:t>
        <a:bodyPr/>
        <a:lstStyle/>
        <a:p>
          <a:endParaRPr lang="fr-FR"/>
        </a:p>
      </dgm:t>
    </dgm:pt>
    <dgm:pt modelId="{EB574C96-C5C1-4FB0-A8D8-8498A9770815}" type="pres">
      <dgm:prSet presAssocID="{D13493EB-C152-447E-A8E2-041942B1898B}" presName="node" presStyleLbl="node1" presStyleIdx="1" presStyleCnt="4" custScaleX="208968" custScaleY="290075" custRadScaleRad="122315" custRadScaleInc="827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8A0E5A1-86D5-48F7-8259-9D9AD0662F52}" type="pres">
      <dgm:prSet presAssocID="{D13493EB-C152-447E-A8E2-041942B1898B}" presName="dummy" presStyleCnt="0"/>
      <dgm:spPr/>
    </dgm:pt>
    <dgm:pt modelId="{9E5FB80F-7956-4061-B844-90C8201B8A92}" type="pres">
      <dgm:prSet presAssocID="{82000FBA-84FE-40F1-8658-A3F4B287EA8C}" presName="sibTrans" presStyleLbl="sibTrans2D1" presStyleIdx="1" presStyleCnt="4"/>
      <dgm:spPr/>
      <dgm:t>
        <a:bodyPr/>
        <a:lstStyle/>
        <a:p>
          <a:endParaRPr lang="fr-FR"/>
        </a:p>
      </dgm:t>
    </dgm:pt>
    <dgm:pt modelId="{EE256762-BBF0-4D02-AA23-CD350AD0318B}" type="pres">
      <dgm:prSet presAssocID="{6CC90A0E-5B6E-4E20-9201-8027C2FE0D4B}" presName="node" presStyleLbl="node1" presStyleIdx="2" presStyleCnt="4" custScaleX="266140" custScaleY="206538" custRadScaleRad="96711" custRadScaleInc="3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4A7EAD-7488-43B0-94F4-E48F53A64FA2}" type="pres">
      <dgm:prSet presAssocID="{6CC90A0E-5B6E-4E20-9201-8027C2FE0D4B}" presName="dummy" presStyleCnt="0"/>
      <dgm:spPr/>
    </dgm:pt>
    <dgm:pt modelId="{165BD52E-F486-4DAB-B2E7-EF89F4DB44C2}" type="pres">
      <dgm:prSet presAssocID="{CCECE6F3-C341-4B02-80C6-FEAE66E618DF}" presName="sibTrans" presStyleLbl="sibTrans2D1" presStyleIdx="2" presStyleCnt="4"/>
      <dgm:spPr/>
      <dgm:t>
        <a:bodyPr/>
        <a:lstStyle/>
        <a:p>
          <a:endParaRPr lang="fr-FR"/>
        </a:p>
      </dgm:t>
    </dgm:pt>
    <dgm:pt modelId="{4C967E1A-8B6D-411F-8980-A7AF3BD15C4A}" type="pres">
      <dgm:prSet presAssocID="{79937F6D-6971-477B-A90A-7CFF910D8FB5}" presName="node" presStyleLbl="node1" presStyleIdx="3" presStyleCnt="4" custScaleX="208968" custScaleY="290075" custRadScaleRad="116010" custRadScaleInc="674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2B37C9-3994-4F72-9C8F-CC4E2A0CBD82}" type="pres">
      <dgm:prSet presAssocID="{79937F6D-6971-477B-A90A-7CFF910D8FB5}" presName="dummy" presStyleCnt="0"/>
      <dgm:spPr/>
    </dgm:pt>
    <dgm:pt modelId="{52E1C246-2B37-4EA1-977B-3EFA07620BD6}" type="pres">
      <dgm:prSet presAssocID="{69F938BF-20C3-485D-BF98-E144AF19F6CC}" presName="sibTrans" presStyleLbl="sibTrans2D1" presStyleIdx="3" presStyleCnt="4"/>
      <dgm:spPr/>
      <dgm:t>
        <a:bodyPr/>
        <a:lstStyle/>
        <a:p>
          <a:endParaRPr lang="fr-FR"/>
        </a:p>
      </dgm:t>
    </dgm:pt>
  </dgm:ptLst>
  <dgm:cxnLst>
    <dgm:cxn modelId="{8107A9B6-4CE0-4D40-8B78-91DC0C9244F7}" type="presOf" srcId="{D13493EB-C152-447E-A8E2-041942B1898B}" destId="{EB574C96-C5C1-4FB0-A8D8-8498A9770815}" srcOrd="0" destOrd="0" presId="urn:microsoft.com/office/officeart/2005/8/layout/radial6"/>
    <dgm:cxn modelId="{21675016-6940-4294-866B-E7448DBDCCF9}" srcId="{D9612230-573E-4B43-A0A8-BB312CD8273A}" destId="{E27D69C7-2F9E-48E7-B647-E9E3E2F1E6C4}" srcOrd="0" destOrd="0" parTransId="{7BC2AAD4-E07B-45A6-8B25-9D14FB749CF8}" sibTransId="{5DBA23BA-AFC7-405E-A494-9A6DBFEAF647}"/>
    <dgm:cxn modelId="{2762E85E-A108-47EE-87BC-F2A70FDE0E1A}" type="presOf" srcId="{D9612230-573E-4B43-A0A8-BB312CD8273A}" destId="{9E6CC866-7553-43E7-B876-6D6FC87D99B1}" srcOrd="0" destOrd="0" presId="urn:microsoft.com/office/officeart/2005/8/layout/radial6"/>
    <dgm:cxn modelId="{8EE0BD72-2502-4491-9BA5-3B33AD3D1960}" srcId="{E27D69C7-2F9E-48E7-B647-E9E3E2F1E6C4}" destId="{7DDAB547-7EE0-4A10-BCBD-DCE5C264DBFF}" srcOrd="0" destOrd="0" parTransId="{9C126C54-8FB9-4002-806F-C520866C18C6}" sibTransId="{68E48AD5-4BDE-4702-813F-EEFF9D1E9F8A}"/>
    <dgm:cxn modelId="{51AAC095-F679-4172-B341-E82F496EF86E}" type="presOf" srcId="{68E48AD5-4BDE-4702-813F-EEFF9D1E9F8A}" destId="{C3822CB9-38C5-4E67-B6F5-453162B2441B}" srcOrd="0" destOrd="0" presId="urn:microsoft.com/office/officeart/2005/8/layout/radial6"/>
    <dgm:cxn modelId="{E4260414-D2DA-439D-8C44-A23CB84706CC}" srcId="{E27D69C7-2F9E-48E7-B647-E9E3E2F1E6C4}" destId="{D13493EB-C152-447E-A8E2-041942B1898B}" srcOrd="1" destOrd="0" parTransId="{13C54F3B-CD1D-4DFE-A895-4D3205B906B8}" sibTransId="{82000FBA-84FE-40F1-8658-A3F4B287EA8C}"/>
    <dgm:cxn modelId="{9028D035-6F52-45B7-8B3B-2A468523E663}" type="presOf" srcId="{82000FBA-84FE-40F1-8658-A3F4B287EA8C}" destId="{9E5FB80F-7956-4061-B844-90C8201B8A92}" srcOrd="0" destOrd="0" presId="urn:microsoft.com/office/officeart/2005/8/layout/radial6"/>
    <dgm:cxn modelId="{06769D7F-0E75-4E41-A3E2-93B27E2FA123}" type="presOf" srcId="{CCECE6F3-C341-4B02-80C6-FEAE66E618DF}" destId="{165BD52E-F486-4DAB-B2E7-EF89F4DB44C2}" srcOrd="0" destOrd="0" presId="urn:microsoft.com/office/officeart/2005/8/layout/radial6"/>
    <dgm:cxn modelId="{058B6790-8C7F-420A-9631-D53C24705362}" srcId="{E27D69C7-2F9E-48E7-B647-E9E3E2F1E6C4}" destId="{79937F6D-6971-477B-A90A-7CFF910D8FB5}" srcOrd="3" destOrd="0" parTransId="{58DB8A9D-CA33-4375-9237-644DF29C1E86}" sibTransId="{69F938BF-20C3-485D-BF98-E144AF19F6CC}"/>
    <dgm:cxn modelId="{168BACF6-D22F-4AA8-876C-0B44FCFC1F11}" type="presOf" srcId="{79937F6D-6971-477B-A90A-7CFF910D8FB5}" destId="{4C967E1A-8B6D-411F-8980-A7AF3BD15C4A}" srcOrd="0" destOrd="0" presId="urn:microsoft.com/office/officeart/2005/8/layout/radial6"/>
    <dgm:cxn modelId="{21E285AB-423A-437D-8C5F-7E8A66C28337}" type="presOf" srcId="{7DDAB547-7EE0-4A10-BCBD-DCE5C264DBFF}" destId="{DCA32C28-8A13-4361-9371-0DED8096CB7D}" srcOrd="0" destOrd="0" presId="urn:microsoft.com/office/officeart/2005/8/layout/radial6"/>
    <dgm:cxn modelId="{FB769740-20F0-4ED0-B31A-A7A8F8BF444D}" type="presOf" srcId="{69F938BF-20C3-485D-BF98-E144AF19F6CC}" destId="{52E1C246-2B37-4EA1-977B-3EFA07620BD6}" srcOrd="0" destOrd="0" presId="urn:microsoft.com/office/officeart/2005/8/layout/radial6"/>
    <dgm:cxn modelId="{E29AD845-7CAB-4F62-9619-168CE762F7C0}" type="presOf" srcId="{E27D69C7-2F9E-48E7-B647-E9E3E2F1E6C4}" destId="{6CED9331-D901-4ABF-9B76-4E6C6EC894FE}" srcOrd="0" destOrd="0" presId="urn:microsoft.com/office/officeart/2005/8/layout/radial6"/>
    <dgm:cxn modelId="{F4CDC490-E6C3-4C5F-8F29-9681892B9F93}" srcId="{E27D69C7-2F9E-48E7-B647-E9E3E2F1E6C4}" destId="{6CC90A0E-5B6E-4E20-9201-8027C2FE0D4B}" srcOrd="2" destOrd="0" parTransId="{D677101F-49D6-4240-93AF-33A10C6B6E23}" sibTransId="{CCECE6F3-C341-4B02-80C6-FEAE66E618DF}"/>
    <dgm:cxn modelId="{D8B447CB-9116-4B1B-BD75-2C2027AA6EB2}" type="presOf" srcId="{6CC90A0E-5B6E-4E20-9201-8027C2FE0D4B}" destId="{EE256762-BBF0-4D02-AA23-CD350AD0318B}" srcOrd="0" destOrd="0" presId="urn:microsoft.com/office/officeart/2005/8/layout/radial6"/>
    <dgm:cxn modelId="{492948B1-AA80-4733-B7C7-8B4518979457}" type="presParOf" srcId="{9E6CC866-7553-43E7-B876-6D6FC87D99B1}" destId="{6CED9331-D901-4ABF-9B76-4E6C6EC894FE}" srcOrd="0" destOrd="0" presId="urn:microsoft.com/office/officeart/2005/8/layout/radial6"/>
    <dgm:cxn modelId="{017EA4C1-5FEE-4D30-BEA1-B29BB7F85D66}" type="presParOf" srcId="{9E6CC866-7553-43E7-B876-6D6FC87D99B1}" destId="{DCA32C28-8A13-4361-9371-0DED8096CB7D}" srcOrd="1" destOrd="0" presId="urn:microsoft.com/office/officeart/2005/8/layout/radial6"/>
    <dgm:cxn modelId="{F63CFF22-7C40-4DB9-B3BA-5FA5A93094DA}" type="presParOf" srcId="{9E6CC866-7553-43E7-B876-6D6FC87D99B1}" destId="{27B1A6ED-9E4B-4E8F-8FBC-EF6ADA4E9B5C}" srcOrd="2" destOrd="0" presId="urn:microsoft.com/office/officeart/2005/8/layout/radial6"/>
    <dgm:cxn modelId="{8F5ACBEA-BDF3-4ED3-969E-AC65D437D24E}" type="presParOf" srcId="{9E6CC866-7553-43E7-B876-6D6FC87D99B1}" destId="{C3822CB9-38C5-4E67-B6F5-453162B2441B}" srcOrd="3" destOrd="0" presId="urn:microsoft.com/office/officeart/2005/8/layout/radial6"/>
    <dgm:cxn modelId="{3B4BAD39-C630-4C37-B035-160AA1249A9A}" type="presParOf" srcId="{9E6CC866-7553-43E7-B876-6D6FC87D99B1}" destId="{EB574C96-C5C1-4FB0-A8D8-8498A9770815}" srcOrd="4" destOrd="0" presId="urn:microsoft.com/office/officeart/2005/8/layout/radial6"/>
    <dgm:cxn modelId="{38EDBD75-5CED-4D80-B1A7-0887C1706E8E}" type="presParOf" srcId="{9E6CC866-7553-43E7-B876-6D6FC87D99B1}" destId="{18A0E5A1-86D5-48F7-8259-9D9AD0662F52}" srcOrd="5" destOrd="0" presId="urn:microsoft.com/office/officeart/2005/8/layout/radial6"/>
    <dgm:cxn modelId="{130792E8-4F84-433C-B08A-447D01912AB5}" type="presParOf" srcId="{9E6CC866-7553-43E7-B876-6D6FC87D99B1}" destId="{9E5FB80F-7956-4061-B844-90C8201B8A92}" srcOrd="6" destOrd="0" presId="urn:microsoft.com/office/officeart/2005/8/layout/radial6"/>
    <dgm:cxn modelId="{6A9BD59A-004F-4DC4-AC4C-4853D566F5A0}" type="presParOf" srcId="{9E6CC866-7553-43E7-B876-6D6FC87D99B1}" destId="{EE256762-BBF0-4D02-AA23-CD350AD0318B}" srcOrd="7" destOrd="0" presId="urn:microsoft.com/office/officeart/2005/8/layout/radial6"/>
    <dgm:cxn modelId="{F3915360-F890-4667-89BA-B24033B0C914}" type="presParOf" srcId="{9E6CC866-7553-43E7-B876-6D6FC87D99B1}" destId="{954A7EAD-7488-43B0-94F4-E48F53A64FA2}" srcOrd="8" destOrd="0" presId="urn:microsoft.com/office/officeart/2005/8/layout/radial6"/>
    <dgm:cxn modelId="{F7BB1EEC-64C1-4E24-A62F-0F6F52E2DEA7}" type="presParOf" srcId="{9E6CC866-7553-43E7-B876-6D6FC87D99B1}" destId="{165BD52E-F486-4DAB-B2E7-EF89F4DB44C2}" srcOrd="9" destOrd="0" presId="urn:microsoft.com/office/officeart/2005/8/layout/radial6"/>
    <dgm:cxn modelId="{B7705D5B-E041-482E-BE95-05417614A0E5}" type="presParOf" srcId="{9E6CC866-7553-43E7-B876-6D6FC87D99B1}" destId="{4C967E1A-8B6D-411F-8980-A7AF3BD15C4A}" srcOrd="10" destOrd="0" presId="urn:microsoft.com/office/officeart/2005/8/layout/radial6"/>
    <dgm:cxn modelId="{3F5FC591-8A66-4BCC-A7C1-7FF8C31D4754}" type="presParOf" srcId="{9E6CC866-7553-43E7-B876-6D6FC87D99B1}" destId="{672B37C9-3994-4F72-9C8F-CC4E2A0CBD82}" srcOrd="11" destOrd="0" presId="urn:microsoft.com/office/officeart/2005/8/layout/radial6"/>
    <dgm:cxn modelId="{54CA03D9-5E84-4417-9250-30528C799044}" type="presParOf" srcId="{9E6CC866-7553-43E7-B876-6D6FC87D99B1}" destId="{52E1C246-2B37-4EA1-977B-3EFA07620BD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9BA38E-BD51-4EE4-B010-F537C04EEBE9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42DF919B-F231-4401-8CEF-B786229D5863}">
      <dgm:prSet phldrT="[Texte]" custT="1"/>
      <dgm:spPr/>
      <dgm:t>
        <a:bodyPr/>
        <a:lstStyle/>
        <a:p>
          <a:r>
            <a:rPr lang="fr-FR" sz="3000" dirty="0"/>
            <a:t>Un questionnement</a:t>
          </a:r>
        </a:p>
      </dgm:t>
    </dgm:pt>
    <dgm:pt modelId="{AD34F83C-D0E6-4808-BE1B-21FB97B765BD}" type="parTrans" cxnId="{38F32B90-B8E5-43EB-9A77-954B6E7517A9}">
      <dgm:prSet/>
      <dgm:spPr/>
      <dgm:t>
        <a:bodyPr/>
        <a:lstStyle/>
        <a:p>
          <a:endParaRPr lang="fr-FR"/>
        </a:p>
      </dgm:t>
    </dgm:pt>
    <dgm:pt modelId="{573BCDF6-B938-49C9-9730-FFCFB420F3A7}" type="sibTrans" cxnId="{38F32B90-B8E5-43EB-9A77-954B6E7517A9}">
      <dgm:prSet/>
      <dgm:spPr/>
      <dgm:t>
        <a:bodyPr/>
        <a:lstStyle/>
        <a:p>
          <a:endParaRPr lang="fr-FR"/>
        </a:p>
      </dgm:t>
    </dgm:pt>
    <dgm:pt modelId="{F88A1FDD-2FE1-432B-8490-BD089F8A15D8}">
      <dgm:prSet phldrT="[Texte]" custT="1"/>
      <dgm:spPr/>
      <dgm:t>
        <a:bodyPr/>
        <a:lstStyle/>
        <a:p>
          <a:r>
            <a:rPr lang="fr-FR" sz="3000" dirty="0"/>
            <a:t>Situation-problème</a:t>
          </a:r>
        </a:p>
      </dgm:t>
    </dgm:pt>
    <dgm:pt modelId="{DEDA28E2-13F0-44BB-8BD4-F92C033ADED9}" type="parTrans" cxnId="{6397E559-514E-41E6-A108-3144A755D36D}">
      <dgm:prSet/>
      <dgm:spPr/>
      <dgm:t>
        <a:bodyPr/>
        <a:lstStyle/>
        <a:p>
          <a:endParaRPr lang="fr-FR"/>
        </a:p>
      </dgm:t>
    </dgm:pt>
    <dgm:pt modelId="{31FDEC56-953C-468F-A03F-3306966EA5CA}" type="sibTrans" cxnId="{6397E559-514E-41E6-A108-3144A755D36D}">
      <dgm:prSet/>
      <dgm:spPr/>
      <dgm:t>
        <a:bodyPr/>
        <a:lstStyle/>
        <a:p>
          <a:endParaRPr lang="fr-FR"/>
        </a:p>
      </dgm:t>
    </dgm:pt>
    <dgm:pt modelId="{955DF273-7395-4F00-8368-3148C965B783}">
      <dgm:prSet phldrT="[Texte]" custT="1"/>
      <dgm:spPr/>
      <dgm:t>
        <a:bodyPr/>
        <a:lstStyle/>
        <a:p>
          <a:r>
            <a:rPr lang="fr-FR" sz="3000" dirty="0"/>
            <a:t>Compétence visée à définir</a:t>
          </a:r>
        </a:p>
      </dgm:t>
    </dgm:pt>
    <dgm:pt modelId="{D4F28E58-DA5E-44AD-97F9-52B278BB7C14}" type="parTrans" cxnId="{C1EDCACB-A326-402D-95E6-725C71C43658}">
      <dgm:prSet/>
      <dgm:spPr/>
      <dgm:t>
        <a:bodyPr/>
        <a:lstStyle/>
        <a:p>
          <a:endParaRPr lang="fr-FR"/>
        </a:p>
      </dgm:t>
    </dgm:pt>
    <dgm:pt modelId="{700FCEF3-30FC-4D14-9C72-F45AC01E4845}" type="sibTrans" cxnId="{C1EDCACB-A326-402D-95E6-725C71C43658}">
      <dgm:prSet/>
      <dgm:spPr/>
      <dgm:t>
        <a:bodyPr/>
        <a:lstStyle/>
        <a:p>
          <a:endParaRPr lang="fr-FR"/>
        </a:p>
      </dgm:t>
    </dgm:pt>
    <dgm:pt modelId="{061E5A4C-D9BF-4230-B171-D08D376CE08F}">
      <dgm:prSet custT="1"/>
      <dgm:spPr/>
      <dgm:t>
        <a:bodyPr/>
        <a:lstStyle/>
        <a:p>
          <a:r>
            <a:rPr lang="fr-FR" sz="3000" dirty="0"/>
            <a:t>Recherche, tâtonnement individuel</a:t>
          </a:r>
        </a:p>
      </dgm:t>
    </dgm:pt>
    <dgm:pt modelId="{3399E117-AAA5-437E-B710-402429E6BA6C}" type="parTrans" cxnId="{85087E19-D47B-49FC-88C6-FFBC4317D670}">
      <dgm:prSet/>
      <dgm:spPr/>
      <dgm:t>
        <a:bodyPr/>
        <a:lstStyle/>
        <a:p>
          <a:endParaRPr lang="fr-FR"/>
        </a:p>
      </dgm:t>
    </dgm:pt>
    <dgm:pt modelId="{688DA8C0-65AC-4B14-A221-AC08C6C7DAF7}" type="sibTrans" cxnId="{85087E19-D47B-49FC-88C6-FFBC4317D670}">
      <dgm:prSet/>
      <dgm:spPr/>
      <dgm:t>
        <a:bodyPr/>
        <a:lstStyle/>
        <a:p>
          <a:endParaRPr lang="fr-FR"/>
        </a:p>
      </dgm:t>
    </dgm:pt>
    <dgm:pt modelId="{6359CD93-7C32-46D3-BC5D-95D4A0D86019}">
      <dgm:prSet custT="1"/>
      <dgm:spPr/>
      <dgm:t>
        <a:bodyPr/>
        <a:lstStyle/>
        <a:p>
          <a:r>
            <a:rPr lang="fr-FR" sz="3000" dirty="0"/>
            <a:t>Confrontation en équipes</a:t>
          </a:r>
        </a:p>
      </dgm:t>
    </dgm:pt>
    <dgm:pt modelId="{C27BB8D2-CCCB-43E3-9C22-A7AA6042CDF0}" type="parTrans" cxnId="{2A7B04BA-82C9-4AF6-9493-C02AB5C28760}">
      <dgm:prSet/>
      <dgm:spPr/>
      <dgm:t>
        <a:bodyPr/>
        <a:lstStyle/>
        <a:p>
          <a:endParaRPr lang="fr-FR"/>
        </a:p>
      </dgm:t>
    </dgm:pt>
    <dgm:pt modelId="{96C84CA8-894B-4BE6-8E7D-D76296C58C14}" type="sibTrans" cxnId="{2A7B04BA-82C9-4AF6-9493-C02AB5C28760}">
      <dgm:prSet/>
      <dgm:spPr/>
      <dgm:t>
        <a:bodyPr/>
        <a:lstStyle/>
        <a:p>
          <a:endParaRPr lang="fr-FR"/>
        </a:p>
      </dgm:t>
    </dgm:pt>
    <dgm:pt modelId="{431D16ED-9507-4671-B7D5-3D25DEA4975D}">
      <dgm:prSet custT="1"/>
      <dgm:spPr/>
      <dgm:t>
        <a:bodyPr/>
        <a:lstStyle/>
        <a:p>
          <a:r>
            <a:rPr lang="fr-FR" sz="3000" dirty="0"/>
            <a:t>Compte-rendu</a:t>
          </a:r>
        </a:p>
      </dgm:t>
    </dgm:pt>
    <dgm:pt modelId="{4940250E-24B8-4372-9C76-4420D2F6D8BD}" type="parTrans" cxnId="{961E4F5B-C8D9-4933-BAAC-045B653DDF6F}">
      <dgm:prSet/>
      <dgm:spPr/>
      <dgm:t>
        <a:bodyPr/>
        <a:lstStyle/>
        <a:p>
          <a:endParaRPr lang="fr-FR"/>
        </a:p>
      </dgm:t>
    </dgm:pt>
    <dgm:pt modelId="{90AD6978-1185-4DB8-9D1B-1D87A294CF0F}" type="sibTrans" cxnId="{961E4F5B-C8D9-4933-BAAC-045B653DDF6F}">
      <dgm:prSet/>
      <dgm:spPr/>
      <dgm:t>
        <a:bodyPr/>
        <a:lstStyle/>
        <a:p>
          <a:endParaRPr lang="fr-FR"/>
        </a:p>
      </dgm:t>
    </dgm:pt>
    <dgm:pt modelId="{076B1632-D6A3-45AB-A497-ED5624319D7C}">
      <dgm:prSet custT="1"/>
      <dgm:spPr/>
      <dgm:t>
        <a:bodyPr/>
        <a:lstStyle/>
        <a:p>
          <a:r>
            <a:rPr lang="fr-FR" sz="3000" dirty="0"/>
            <a:t>Reconstitution  Synthèse</a:t>
          </a:r>
        </a:p>
      </dgm:t>
    </dgm:pt>
    <dgm:pt modelId="{3E131115-8845-4371-A9BA-0F98DE222558}" type="parTrans" cxnId="{7998E782-1E4A-4AC5-BC7F-D880DF3CB8E7}">
      <dgm:prSet/>
      <dgm:spPr/>
      <dgm:t>
        <a:bodyPr/>
        <a:lstStyle/>
        <a:p>
          <a:endParaRPr lang="fr-FR"/>
        </a:p>
      </dgm:t>
    </dgm:pt>
    <dgm:pt modelId="{71B0614B-D458-4A44-9BBF-6E5F2570EBF7}" type="sibTrans" cxnId="{7998E782-1E4A-4AC5-BC7F-D880DF3CB8E7}">
      <dgm:prSet/>
      <dgm:spPr/>
      <dgm:t>
        <a:bodyPr/>
        <a:lstStyle/>
        <a:p>
          <a:endParaRPr lang="fr-FR"/>
        </a:p>
      </dgm:t>
    </dgm:pt>
    <dgm:pt modelId="{E3B8569E-D23D-4AB2-90B6-57F1D9BF6D81}" type="pres">
      <dgm:prSet presAssocID="{619BA38E-BD51-4EE4-B010-F537C04EEBE9}" presName="Name0" presStyleCnt="0">
        <dgm:presLayoutVars>
          <dgm:dir/>
          <dgm:animLvl val="lvl"/>
          <dgm:resizeHandles val="exact"/>
        </dgm:presLayoutVars>
      </dgm:prSet>
      <dgm:spPr/>
    </dgm:pt>
    <dgm:pt modelId="{C5C5BF01-03BD-48FD-974B-0D62D28C0B64}" type="pres">
      <dgm:prSet presAssocID="{42DF919B-F231-4401-8CEF-B786229D5863}" presName="Name8" presStyleCnt="0"/>
      <dgm:spPr/>
    </dgm:pt>
    <dgm:pt modelId="{D060D6A3-8740-46A0-BF23-DFD82E4FCD3D}" type="pres">
      <dgm:prSet presAssocID="{42DF919B-F231-4401-8CEF-B786229D5863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802DB3-64E6-4CD9-AF15-0911CCC0C2EB}" type="pres">
      <dgm:prSet presAssocID="{42DF919B-F231-4401-8CEF-B786229D586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742B89-5DB7-4D0F-8F0D-2091296C463B}" type="pres">
      <dgm:prSet presAssocID="{F88A1FDD-2FE1-432B-8490-BD089F8A15D8}" presName="Name8" presStyleCnt="0"/>
      <dgm:spPr/>
    </dgm:pt>
    <dgm:pt modelId="{463F3349-F5BB-489D-AC11-9699C44702B4}" type="pres">
      <dgm:prSet presAssocID="{F88A1FDD-2FE1-432B-8490-BD089F8A15D8}" presName="level" presStyleLbl="node1" presStyleIdx="1" presStyleCnt="7" custScaleX="11666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890C0A-A096-4CD6-A136-8C6B93C0C43A}" type="pres">
      <dgm:prSet presAssocID="{F88A1FDD-2FE1-432B-8490-BD089F8A15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228B4E-3E01-4E3F-9EA4-01370A51564A}" type="pres">
      <dgm:prSet presAssocID="{955DF273-7395-4F00-8368-3148C965B783}" presName="Name8" presStyleCnt="0"/>
      <dgm:spPr/>
    </dgm:pt>
    <dgm:pt modelId="{0CC8E438-AF6B-41E8-8B75-216C78AA6386}" type="pres">
      <dgm:prSet presAssocID="{955DF273-7395-4F00-8368-3148C965B783}" presName="level" presStyleLbl="node1" presStyleIdx="2" presStyleCnt="7" custScaleX="13035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3AFEA1-646B-4307-BD64-6178C7743489}" type="pres">
      <dgm:prSet presAssocID="{955DF273-7395-4F00-8368-3148C965B78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84D182A-1086-420C-A764-07A36E736340}" type="pres">
      <dgm:prSet presAssocID="{061E5A4C-D9BF-4230-B171-D08D376CE08F}" presName="Name8" presStyleCnt="0"/>
      <dgm:spPr/>
    </dgm:pt>
    <dgm:pt modelId="{2A6F0A36-7B02-43C9-827C-8A3CEA85C1A9}" type="pres">
      <dgm:prSet presAssocID="{061E5A4C-D9BF-4230-B171-D08D376CE08F}" presName="level" presStyleLbl="node1" presStyleIdx="3" presStyleCnt="7" custScaleX="138838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5C997A-61FB-42EB-9D75-FB1BFF78F1F0}" type="pres">
      <dgm:prSet presAssocID="{061E5A4C-D9BF-4230-B171-D08D376CE0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C3148AA-CEA3-461C-8672-04803E0B169F}" type="pres">
      <dgm:prSet presAssocID="{6359CD93-7C32-46D3-BC5D-95D4A0D86019}" presName="Name8" presStyleCnt="0"/>
      <dgm:spPr/>
    </dgm:pt>
    <dgm:pt modelId="{6DFD64BA-5DEE-42A8-9694-01A714991585}" type="pres">
      <dgm:prSet presAssocID="{6359CD93-7C32-46D3-BC5D-95D4A0D86019}" presName="level" presStyleLbl="node1" presStyleIdx="4" presStyleCnt="7" custScaleX="15239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888C27E-2A3A-41DC-BB6F-83F67DB8595D}" type="pres">
      <dgm:prSet presAssocID="{6359CD93-7C32-46D3-BC5D-95D4A0D8601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E26BC6-AB39-4693-A248-44DA8EAC516B}" type="pres">
      <dgm:prSet presAssocID="{431D16ED-9507-4671-B7D5-3D25DEA4975D}" presName="Name8" presStyleCnt="0"/>
      <dgm:spPr/>
    </dgm:pt>
    <dgm:pt modelId="{E2837337-AFAB-4FB7-A79E-5CA0E2BECC9C}" type="pres">
      <dgm:prSet presAssocID="{431D16ED-9507-4671-B7D5-3D25DEA4975D}" presName="level" presStyleLbl="node1" presStyleIdx="5" presStyleCnt="7" custScaleX="174351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615047F-C2B6-42C8-9757-CAB6602395F7}" type="pres">
      <dgm:prSet presAssocID="{431D16ED-9507-4671-B7D5-3D25DEA4975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165C848-E184-46C7-BE1E-5895CB4A1275}" type="pres">
      <dgm:prSet presAssocID="{076B1632-D6A3-45AB-A497-ED5624319D7C}" presName="Name8" presStyleCnt="0"/>
      <dgm:spPr/>
    </dgm:pt>
    <dgm:pt modelId="{E11B8D99-A75E-43B3-9FB9-5FC18AB2F006}" type="pres">
      <dgm:prSet presAssocID="{076B1632-D6A3-45AB-A497-ED5624319D7C}" presName="level" presStyleLbl="node1" presStyleIdx="6" presStyleCnt="7" custScaleX="26432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E42D57-8FB7-425B-9E0A-DFDFBAAC956A}" type="pres">
      <dgm:prSet presAssocID="{076B1632-D6A3-45AB-A497-ED5624319D7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998E782-1E4A-4AC5-BC7F-D880DF3CB8E7}" srcId="{619BA38E-BD51-4EE4-B010-F537C04EEBE9}" destId="{076B1632-D6A3-45AB-A497-ED5624319D7C}" srcOrd="6" destOrd="0" parTransId="{3E131115-8845-4371-A9BA-0F98DE222558}" sibTransId="{71B0614B-D458-4A44-9BBF-6E5F2570EBF7}"/>
    <dgm:cxn modelId="{38F32B90-B8E5-43EB-9A77-954B6E7517A9}" srcId="{619BA38E-BD51-4EE4-B010-F537C04EEBE9}" destId="{42DF919B-F231-4401-8CEF-B786229D5863}" srcOrd="0" destOrd="0" parTransId="{AD34F83C-D0E6-4808-BE1B-21FB97B765BD}" sibTransId="{573BCDF6-B938-49C9-9730-FFCFB420F3A7}"/>
    <dgm:cxn modelId="{7D43F391-C40D-48ED-919B-61EABE40C66F}" type="presOf" srcId="{061E5A4C-D9BF-4230-B171-D08D376CE08F}" destId="{2A6F0A36-7B02-43C9-827C-8A3CEA85C1A9}" srcOrd="0" destOrd="0" presId="urn:microsoft.com/office/officeart/2005/8/layout/pyramid3"/>
    <dgm:cxn modelId="{B6C8A0E0-60B8-4BCF-8512-278C45F0A56E}" type="presOf" srcId="{076B1632-D6A3-45AB-A497-ED5624319D7C}" destId="{E11B8D99-A75E-43B3-9FB9-5FC18AB2F006}" srcOrd="0" destOrd="0" presId="urn:microsoft.com/office/officeart/2005/8/layout/pyramid3"/>
    <dgm:cxn modelId="{6397E559-514E-41E6-A108-3144A755D36D}" srcId="{619BA38E-BD51-4EE4-B010-F537C04EEBE9}" destId="{F88A1FDD-2FE1-432B-8490-BD089F8A15D8}" srcOrd="1" destOrd="0" parTransId="{DEDA28E2-13F0-44BB-8BD4-F92C033ADED9}" sibTransId="{31FDEC56-953C-468F-A03F-3306966EA5CA}"/>
    <dgm:cxn modelId="{248CE81D-D901-4AD7-B9A0-40E10D40A019}" type="presOf" srcId="{955DF273-7395-4F00-8368-3148C965B783}" destId="{133AFEA1-646B-4307-BD64-6178C7743489}" srcOrd="1" destOrd="0" presId="urn:microsoft.com/office/officeart/2005/8/layout/pyramid3"/>
    <dgm:cxn modelId="{9BF08050-DCD7-4C1C-B14E-82545D470F68}" type="presOf" srcId="{6359CD93-7C32-46D3-BC5D-95D4A0D86019}" destId="{C888C27E-2A3A-41DC-BB6F-83F67DB8595D}" srcOrd="1" destOrd="0" presId="urn:microsoft.com/office/officeart/2005/8/layout/pyramid3"/>
    <dgm:cxn modelId="{FB0D263D-75C2-4B7F-AC6C-2F6FC3946B17}" type="presOf" srcId="{6359CD93-7C32-46D3-BC5D-95D4A0D86019}" destId="{6DFD64BA-5DEE-42A8-9694-01A714991585}" srcOrd="0" destOrd="0" presId="urn:microsoft.com/office/officeart/2005/8/layout/pyramid3"/>
    <dgm:cxn modelId="{68DECCBC-7F6E-4B30-AE45-4AF0F256B9A6}" type="presOf" srcId="{076B1632-D6A3-45AB-A497-ED5624319D7C}" destId="{3EE42D57-8FB7-425B-9E0A-DFDFBAAC956A}" srcOrd="1" destOrd="0" presId="urn:microsoft.com/office/officeart/2005/8/layout/pyramid3"/>
    <dgm:cxn modelId="{2A7B04BA-82C9-4AF6-9493-C02AB5C28760}" srcId="{619BA38E-BD51-4EE4-B010-F537C04EEBE9}" destId="{6359CD93-7C32-46D3-BC5D-95D4A0D86019}" srcOrd="4" destOrd="0" parTransId="{C27BB8D2-CCCB-43E3-9C22-A7AA6042CDF0}" sibTransId="{96C84CA8-894B-4BE6-8E7D-D76296C58C14}"/>
    <dgm:cxn modelId="{DA24428C-3520-4E1F-9665-367A3AE79127}" type="presOf" srcId="{F88A1FDD-2FE1-432B-8490-BD089F8A15D8}" destId="{463F3349-F5BB-489D-AC11-9699C44702B4}" srcOrd="0" destOrd="0" presId="urn:microsoft.com/office/officeart/2005/8/layout/pyramid3"/>
    <dgm:cxn modelId="{85087E19-D47B-49FC-88C6-FFBC4317D670}" srcId="{619BA38E-BD51-4EE4-B010-F537C04EEBE9}" destId="{061E5A4C-D9BF-4230-B171-D08D376CE08F}" srcOrd="3" destOrd="0" parTransId="{3399E117-AAA5-437E-B710-402429E6BA6C}" sibTransId="{688DA8C0-65AC-4B14-A221-AC08C6C7DAF7}"/>
    <dgm:cxn modelId="{DFFC1A07-2B14-4042-9E78-C93B9F3084CA}" type="presOf" srcId="{F88A1FDD-2FE1-432B-8490-BD089F8A15D8}" destId="{A7890C0A-A096-4CD6-A136-8C6B93C0C43A}" srcOrd="1" destOrd="0" presId="urn:microsoft.com/office/officeart/2005/8/layout/pyramid3"/>
    <dgm:cxn modelId="{F71AE50A-D96E-4B2A-9259-ECA8BD572359}" type="presOf" srcId="{955DF273-7395-4F00-8368-3148C965B783}" destId="{0CC8E438-AF6B-41E8-8B75-216C78AA6386}" srcOrd="0" destOrd="0" presId="urn:microsoft.com/office/officeart/2005/8/layout/pyramid3"/>
    <dgm:cxn modelId="{268AEF52-AEB5-4707-A05A-27601A083710}" type="presOf" srcId="{431D16ED-9507-4671-B7D5-3D25DEA4975D}" destId="{E2837337-AFAB-4FB7-A79E-5CA0E2BECC9C}" srcOrd="0" destOrd="0" presId="urn:microsoft.com/office/officeart/2005/8/layout/pyramid3"/>
    <dgm:cxn modelId="{E3C10A54-3026-43F5-9B44-E8B8FD2122FD}" type="presOf" srcId="{619BA38E-BD51-4EE4-B010-F537C04EEBE9}" destId="{E3B8569E-D23D-4AB2-90B6-57F1D9BF6D81}" srcOrd="0" destOrd="0" presId="urn:microsoft.com/office/officeart/2005/8/layout/pyramid3"/>
    <dgm:cxn modelId="{5FCD16E6-BF7E-48DD-96EB-45B314FA7ECC}" type="presOf" srcId="{061E5A4C-D9BF-4230-B171-D08D376CE08F}" destId="{A15C997A-61FB-42EB-9D75-FB1BFF78F1F0}" srcOrd="1" destOrd="0" presId="urn:microsoft.com/office/officeart/2005/8/layout/pyramid3"/>
    <dgm:cxn modelId="{3F1A9BAB-F2F3-4819-8CFD-45F594BC76F7}" type="presOf" srcId="{42DF919B-F231-4401-8CEF-B786229D5863}" destId="{7F802DB3-64E6-4CD9-AF15-0911CCC0C2EB}" srcOrd="1" destOrd="0" presId="urn:microsoft.com/office/officeart/2005/8/layout/pyramid3"/>
    <dgm:cxn modelId="{C1EDCACB-A326-402D-95E6-725C71C43658}" srcId="{619BA38E-BD51-4EE4-B010-F537C04EEBE9}" destId="{955DF273-7395-4F00-8368-3148C965B783}" srcOrd="2" destOrd="0" parTransId="{D4F28E58-DA5E-44AD-97F9-52B278BB7C14}" sibTransId="{700FCEF3-30FC-4D14-9C72-F45AC01E4845}"/>
    <dgm:cxn modelId="{3D889097-7542-4096-95B7-6A0FF3DF48CF}" type="presOf" srcId="{42DF919B-F231-4401-8CEF-B786229D5863}" destId="{D060D6A3-8740-46A0-BF23-DFD82E4FCD3D}" srcOrd="0" destOrd="0" presId="urn:microsoft.com/office/officeart/2005/8/layout/pyramid3"/>
    <dgm:cxn modelId="{961E4F5B-C8D9-4933-BAAC-045B653DDF6F}" srcId="{619BA38E-BD51-4EE4-B010-F537C04EEBE9}" destId="{431D16ED-9507-4671-B7D5-3D25DEA4975D}" srcOrd="5" destOrd="0" parTransId="{4940250E-24B8-4372-9C76-4420D2F6D8BD}" sibTransId="{90AD6978-1185-4DB8-9D1B-1D87A294CF0F}"/>
    <dgm:cxn modelId="{6D8DCB4A-33FA-401A-BC4D-755B462EF131}" type="presOf" srcId="{431D16ED-9507-4671-B7D5-3D25DEA4975D}" destId="{3615047F-C2B6-42C8-9757-CAB6602395F7}" srcOrd="1" destOrd="0" presId="urn:microsoft.com/office/officeart/2005/8/layout/pyramid3"/>
    <dgm:cxn modelId="{0DAB8560-3F26-4FF2-8A58-5DBCF92A5DA1}" type="presParOf" srcId="{E3B8569E-D23D-4AB2-90B6-57F1D9BF6D81}" destId="{C5C5BF01-03BD-48FD-974B-0D62D28C0B64}" srcOrd="0" destOrd="0" presId="urn:microsoft.com/office/officeart/2005/8/layout/pyramid3"/>
    <dgm:cxn modelId="{FDC7057E-7320-4427-BC2C-653AF01660ED}" type="presParOf" srcId="{C5C5BF01-03BD-48FD-974B-0D62D28C0B64}" destId="{D060D6A3-8740-46A0-BF23-DFD82E4FCD3D}" srcOrd="0" destOrd="0" presId="urn:microsoft.com/office/officeart/2005/8/layout/pyramid3"/>
    <dgm:cxn modelId="{E560F60B-4658-48DD-8EE8-D374C29D6B10}" type="presParOf" srcId="{C5C5BF01-03BD-48FD-974B-0D62D28C0B64}" destId="{7F802DB3-64E6-4CD9-AF15-0911CCC0C2EB}" srcOrd="1" destOrd="0" presId="urn:microsoft.com/office/officeart/2005/8/layout/pyramid3"/>
    <dgm:cxn modelId="{353E1209-AB42-4D2F-A274-50476B3919EB}" type="presParOf" srcId="{E3B8569E-D23D-4AB2-90B6-57F1D9BF6D81}" destId="{51742B89-5DB7-4D0F-8F0D-2091296C463B}" srcOrd="1" destOrd="0" presId="urn:microsoft.com/office/officeart/2005/8/layout/pyramid3"/>
    <dgm:cxn modelId="{2B495CE6-2CC2-46A2-ADC6-F0565AC597D7}" type="presParOf" srcId="{51742B89-5DB7-4D0F-8F0D-2091296C463B}" destId="{463F3349-F5BB-489D-AC11-9699C44702B4}" srcOrd="0" destOrd="0" presId="urn:microsoft.com/office/officeart/2005/8/layout/pyramid3"/>
    <dgm:cxn modelId="{4993663A-EAD4-4842-87DE-3D973EBEA599}" type="presParOf" srcId="{51742B89-5DB7-4D0F-8F0D-2091296C463B}" destId="{A7890C0A-A096-4CD6-A136-8C6B93C0C43A}" srcOrd="1" destOrd="0" presId="urn:microsoft.com/office/officeart/2005/8/layout/pyramid3"/>
    <dgm:cxn modelId="{CE8E288F-2EF1-41B5-B00B-2B1A375AB57F}" type="presParOf" srcId="{E3B8569E-D23D-4AB2-90B6-57F1D9BF6D81}" destId="{54228B4E-3E01-4E3F-9EA4-01370A51564A}" srcOrd="2" destOrd="0" presId="urn:microsoft.com/office/officeart/2005/8/layout/pyramid3"/>
    <dgm:cxn modelId="{D77FE6C3-B85B-40DB-B987-3172EE6158C6}" type="presParOf" srcId="{54228B4E-3E01-4E3F-9EA4-01370A51564A}" destId="{0CC8E438-AF6B-41E8-8B75-216C78AA6386}" srcOrd="0" destOrd="0" presId="urn:microsoft.com/office/officeart/2005/8/layout/pyramid3"/>
    <dgm:cxn modelId="{0331DA2F-03D4-447F-AD08-977A85018ABB}" type="presParOf" srcId="{54228B4E-3E01-4E3F-9EA4-01370A51564A}" destId="{133AFEA1-646B-4307-BD64-6178C7743489}" srcOrd="1" destOrd="0" presId="urn:microsoft.com/office/officeart/2005/8/layout/pyramid3"/>
    <dgm:cxn modelId="{33773A0D-9D38-439E-AC97-4EDE80B402A4}" type="presParOf" srcId="{E3B8569E-D23D-4AB2-90B6-57F1D9BF6D81}" destId="{B84D182A-1086-420C-A764-07A36E736340}" srcOrd="3" destOrd="0" presId="urn:microsoft.com/office/officeart/2005/8/layout/pyramid3"/>
    <dgm:cxn modelId="{A0D5312D-EDD3-429E-8B7D-A3595908D963}" type="presParOf" srcId="{B84D182A-1086-420C-A764-07A36E736340}" destId="{2A6F0A36-7B02-43C9-827C-8A3CEA85C1A9}" srcOrd="0" destOrd="0" presId="urn:microsoft.com/office/officeart/2005/8/layout/pyramid3"/>
    <dgm:cxn modelId="{47BBD1CB-BBFA-413C-AF03-826AC0995CAE}" type="presParOf" srcId="{B84D182A-1086-420C-A764-07A36E736340}" destId="{A15C997A-61FB-42EB-9D75-FB1BFF78F1F0}" srcOrd="1" destOrd="0" presId="urn:microsoft.com/office/officeart/2005/8/layout/pyramid3"/>
    <dgm:cxn modelId="{AF2E268C-06F2-4F5B-8387-A32D463B949C}" type="presParOf" srcId="{E3B8569E-D23D-4AB2-90B6-57F1D9BF6D81}" destId="{CC3148AA-CEA3-461C-8672-04803E0B169F}" srcOrd="4" destOrd="0" presId="urn:microsoft.com/office/officeart/2005/8/layout/pyramid3"/>
    <dgm:cxn modelId="{72C2666C-8250-45B8-994D-B827C18A54C6}" type="presParOf" srcId="{CC3148AA-CEA3-461C-8672-04803E0B169F}" destId="{6DFD64BA-5DEE-42A8-9694-01A714991585}" srcOrd="0" destOrd="0" presId="urn:microsoft.com/office/officeart/2005/8/layout/pyramid3"/>
    <dgm:cxn modelId="{7AB38FB8-F208-4F82-98C3-EA232266AB72}" type="presParOf" srcId="{CC3148AA-CEA3-461C-8672-04803E0B169F}" destId="{C888C27E-2A3A-41DC-BB6F-83F67DB8595D}" srcOrd="1" destOrd="0" presId="urn:microsoft.com/office/officeart/2005/8/layout/pyramid3"/>
    <dgm:cxn modelId="{88A6F45E-A739-4B86-9ACD-93ECB8F73068}" type="presParOf" srcId="{E3B8569E-D23D-4AB2-90B6-57F1D9BF6D81}" destId="{4DE26BC6-AB39-4693-A248-44DA8EAC516B}" srcOrd="5" destOrd="0" presId="urn:microsoft.com/office/officeart/2005/8/layout/pyramid3"/>
    <dgm:cxn modelId="{6D2B89D5-9A04-408E-9F03-962EE99502AB}" type="presParOf" srcId="{4DE26BC6-AB39-4693-A248-44DA8EAC516B}" destId="{E2837337-AFAB-4FB7-A79E-5CA0E2BECC9C}" srcOrd="0" destOrd="0" presId="urn:microsoft.com/office/officeart/2005/8/layout/pyramid3"/>
    <dgm:cxn modelId="{A926D770-AD2F-407A-A580-32BE95D599C7}" type="presParOf" srcId="{4DE26BC6-AB39-4693-A248-44DA8EAC516B}" destId="{3615047F-C2B6-42C8-9757-CAB6602395F7}" srcOrd="1" destOrd="0" presId="urn:microsoft.com/office/officeart/2005/8/layout/pyramid3"/>
    <dgm:cxn modelId="{0DF66B4F-591F-433B-A6CE-6980BA53A695}" type="presParOf" srcId="{E3B8569E-D23D-4AB2-90B6-57F1D9BF6D81}" destId="{B165C848-E184-46C7-BE1E-5895CB4A1275}" srcOrd="6" destOrd="0" presId="urn:microsoft.com/office/officeart/2005/8/layout/pyramid3"/>
    <dgm:cxn modelId="{F677F99A-B3FF-4E7D-B1A0-771B393A2D15}" type="presParOf" srcId="{B165C848-E184-46C7-BE1E-5895CB4A1275}" destId="{E11B8D99-A75E-43B3-9FB9-5FC18AB2F006}" srcOrd="0" destOrd="0" presId="urn:microsoft.com/office/officeart/2005/8/layout/pyramid3"/>
    <dgm:cxn modelId="{46764F80-A8C2-4C8B-9AEF-EFEFDE49BE4D}" type="presParOf" srcId="{B165C848-E184-46C7-BE1E-5895CB4A1275}" destId="{3EE42D57-8FB7-425B-9E0A-DFDFBAAC956A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B52DD9-B0B8-4E68-96B2-478C91F87F7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00103A0-FBDF-44D6-93C5-D77D240D1C2F}">
      <dgm:prSet phldrT="[Texte]" custT="1"/>
      <dgm:spPr/>
      <dgm:t>
        <a:bodyPr/>
        <a:lstStyle/>
        <a:p>
          <a:pPr algn="ctr"/>
          <a:r>
            <a:rPr lang="fr-FR" sz="2000" b="1" dirty="0">
              <a:solidFill>
                <a:schemeClr val="tx1"/>
              </a:solidFill>
            </a:rPr>
            <a:t>Photographier des « maths » dans la rue</a:t>
          </a:r>
        </a:p>
        <a:p>
          <a:pPr algn="l"/>
          <a:r>
            <a:rPr lang="fr-FR" sz="2000" dirty="0">
              <a:solidFill>
                <a:schemeClr val="tx1"/>
              </a:solidFill>
            </a:rPr>
            <a:t>Les différentes représentations des nombres</a:t>
          </a:r>
        </a:p>
        <a:p>
          <a:pPr algn="ctr"/>
          <a:endParaRPr lang="fr-FR" sz="1400" dirty="0"/>
        </a:p>
      </dgm:t>
    </dgm:pt>
    <dgm:pt modelId="{BC175107-A912-4CF6-9FC3-3BEDA7394512}" type="parTrans" cxnId="{DC211575-62B3-473F-807B-0AA0BEE76891}">
      <dgm:prSet/>
      <dgm:spPr/>
      <dgm:t>
        <a:bodyPr/>
        <a:lstStyle/>
        <a:p>
          <a:endParaRPr lang="fr-FR"/>
        </a:p>
      </dgm:t>
    </dgm:pt>
    <dgm:pt modelId="{4E685FF2-CE48-419A-8297-B92009F8970B}" type="sibTrans" cxnId="{DC211575-62B3-473F-807B-0AA0BEE76891}">
      <dgm:prSet/>
      <dgm:spPr/>
      <dgm:t>
        <a:bodyPr/>
        <a:lstStyle/>
        <a:p>
          <a:endParaRPr lang="fr-FR"/>
        </a:p>
      </dgm:t>
    </dgm:pt>
    <dgm:pt modelId="{0C3DB1CC-3E5C-4D84-A228-6C89C1274493}">
      <dgm:prSet phldrT="[Texte]"/>
      <dgm:spPr/>
      <dgm:t>
        <a:bodyPr/>
        <a:lstStyle/>
        <a:p>
          <a:pPr algn="ctr"/>
          <a:r>
            <a:rPr lang="fr-FR" b="1" dirty="0">
              <a:solidFill>
                <a:schemeClr val="tx1"/>
              </a:solidFill>
            </a:rPr>
            <a:t>Les villes d’ailleurs</a:t>
          </a:r>
        </a:p>
        <a:p>
          <a:pPr algn="l"/>
          <a:r>
            <a:rPr lang="fr-FR" dirty="0">
              <a:solidFill>
                <a:schemeClr val="tx1"/>
              </a:solidFill>
            </a:rPr>
            <a:t>formes,  tailles,  quantités….</a:t>
          </a:r>
          <a:r>
            <a:rPr lang="fr-FR" dirty="0"/>
            <a:t>	</a:t>
          </a:r>
        </a:p>
      </dgm:t>
    </dgm:pt>
    <dgm:pt modelId="{325729C1-9F76-4AEA-92AE-D09555243F79}" type="parTrans" cxnId="{18047110-CB08-4B57-BF42-3ACA8A5DC470}">
      <dgm:prSet/>
      <dgm:spPr/>
      <dgm:t>
        <a:bodyPr/>
        <a:lstStyle/>
        <a:p>
          <a:endParaRPr lang="fr-FR"/>
        </a:p>
      </dgm:t>
    </dgm:pt>
    <dgm:pt modelId="{D6E3EAD6-45F6-41EE-AAE0-A2D6113A448E}" type="sibTrans" cxnId="{18047110-CB08-4B57-BF42-3ACA8A5DC470}">
      <dgm:prSet/>
      <dgm:spPr/>
      <dgm:t>
        <a:bodyPr/>
        <a:lstStyle/>
        <a:p>
          <a:endParaRPr lang="fr-FR"/>
        </a:p>
      </dgm:t>
    </dgm:pt>
    <dgm:pt modelId="{A04C7264-62CF-4796-84BA-29BF44D88327}">
      <dgm:prSet phldrT="[Texte]"/>
      <dgm:spPr/>
      <dgm:t>
        <a:bodyPr/>
        <a:lstStyle/>
        <a:p>
          <a:pPr algn="ctr"/>
          <a:r>
            <a:rPr lang="fr-FR" b="1" dirty="0">
              <a:solidFill>
                <a:schemeClr val="tx1"/>
              </a:solidFill>
            </a:rPr>
            <a:t>Les villes et jeux de construction</a:t>
          </a:r>
        </a:p>
        <a:p>
          <a:pPr algn="ctr"/>
          <a:r>
            <a:rPr lang="fr-FR" dirty="0">
              <a:solidFill>
                <a:schemeClr val="tx1"/>
              </a:solidFill>
            </a:rPr>
            <a:t>formes,  tailles,  quantités….</a:t>
          </a:r>
          <a:r>
            <a:rPr lang="fr-FR" dirty="0"/>
            <a:t>	</a:t>
          </a:r>
        </a:p>
      </dgm:t>
    </dgm:pt>
    <dgm:pt modelId="{4055823D-D37A-4C1E-A4B5-92786A29E99C}" type="parTrans" cxnId="{13B525AF-E68C-45F6-995B-309504CB4708}">
      <dgm:prSet/>
      <dgm:spPr/>
      <dgm:t>
        <a:bodyPr/>
        <a:lstStyle/>
        <a:p>
          <a:endParaRPr lang="fr-FR"/>
        </a:p>
      </dgm:t>
    </dgm:pt>
    <dgm:pt modelId="{1CFAFFDC-6A0C-461D-AE5E-038EF78DCC41}" type="sibTrans" cxnId="{13B525AF-E68C-45F6-995B-309504CB4708}">
      <dgm:prSet/>
      <dgm:spPr/>
      <dgm:t>
        <a:bodyPr/>
        <a:lstStyle/>
        <a:p>
          <a:endParaRPr lang="fr-FR"/>
        </a:p>
      </dgm:t>
    </dgm:pt>
    <dgm:pt modelId="{2AE0F6E1-0B96-40AD-9EBA-DCE0B62ECA36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Les réseaux dans la ville</a:t>
          </a:r>
        </a:p>
        <a:p>
          <a:r>
            <a:rPr lang="fr-FR" dirty="0">
              <a:solidFill>
                <a:schemeClr val="tx1"/>
              </a:solidFill>
            </a:rPr>
            <a:t>Courbes, droites, chemin, repérage dans l’espace</a:t>
          </a:r>
          <a:endParaRPr lang="fr-FR" b="1" dirty="0">
            <a:solidFill>
              <a:schemeClr val="tx1"/>
            </a:solidFill>
          </a:endParaRPr>
        </a:p>
      </dgm:t>
    </dgm:pt>
    <dgm:pt modelId="{D9A11330-B9D5-4DDA-BD9F-B61D77CAA4C0}" type="parTrans" cxnId="{89BA0C03-EEB3-4F4F-ADB8-3F688B187164}">
      <dgm:prSet/>
      <dgm:spPr/>
      <dgm:t>
        <a:bodyPr/>
        <a:lstStyle/>
        <a:p>
          <a:endParaRPr lang="fr-FR"/>
        </a:p>
      </dgm:t>
    </dgm:pt>
    <dgm:pt modelId="{3F351F97-AFBD-4266-B3AA-BE84C3E68807}" type="sibTrans" cxnId="{89BA0C03-EEB3-4F4F-ADB8-3F688B187164}">
      <dgm:prSet/>
      <dgm:spPr/>
      <dgm:t>
        <a:bodyPr/>
        <a:lstStyle/>
        <a:p>
          <a:endParaRPr lang="fr-FR"/>
        </a:p>
      </dgm:t>
    </dgm:pt>
    <dgm:pt modelId="{579ABA67-27B3-4D24-AC98-2063801FC364}">
      <dgm:prSet phldrT="[Texte]" custT="1"/>
      <dgm:spPr/>
      <dgm:t>
        <a:bodyPr/>
        <a:lstStyle/>
        <a:p>
          <a:r>
            <a:rPr lang="fr-FR" sz="2800" b="1" dirty="0">
              <a:solidFill>
                <a:schemeClr val="tx1"/>
              </a:solidFill>
            </a:rPr>
            <a:t>La ville, à travers les arts et les mathématiques</a:t>
          </a:r>
        </a:p>
      </dgm:t>
    </dgm:pt>
    <dgm:pt modelId="{84FF95EC-2125-423E-AA2F-D83E4D5578F4}" type="parTrans" cxnId="{99824833-EC82-465E-86CC-9F69B95B0400}">
      <dgm:prSet/>
      <dgm:spPr/>
      <dgm:t>
        <a:bodyPr/>
        <a:lstStyle/>
        <a:p>
          <a:endParaRPr lang="fr-FR"/>
        </a:p>
      </dgm:t>
    </dgm:pt>
    <dgm:pt modelId="{CF54CB23-E603-4B0E-B5BF-CA333B394F86}" type="sibTrans" cxnId="{99824833-EC82-465E-86CC-9F69B95B0400}">
      <dgm:prSet/>
      <dgm:spPr/>
      <dgm:t>
        <a:bodyPr/>
        <a:lstStyle/>
        <a:p>
          <a:endParaRPr lang="fr-FR"/>
        </a:p>
      </dgm:t>
    </dgm:pt>
    <dgm:pt modelId="{2E67C7C0-798E-438F-A80E-E0634CF8E8A7}">
      <dgm:prSet custT="1"/>
      <dgm:spPr/>
      <dgm:t>
        <a:bodyPr/>
        <a:lstStyle/>
        <a:p>
          <a:r>
            <a:rPr lang="fr-FR" sz="2000" dirty="0">
              <a:solidFill>
                <a:schemeClr val="tx1"/>
              </a:solidFill>
            </a:rPr>
            <a:t>Le chantier</a:t>
          </a:r>
        </a:p>
        <a:p>
          <a:r>
            <a:rPr lang="fr-FR" sz="2000" dirty="0">
              <a:solidFill>
                <a:schemeClr val="tx1"/>
              </a:solidFill>
            </a:rPr>
            <a:t>Droites, perpendicularité</a:t>
          </a:r>
        </a:p>
      </dgm:t>
    </dgm:pt>
    <dgm:pt modelId="{0D30E657-F9F1-451D-8383-361F7FBA4D69}" type="parTrans" cxnId="{B2B11A6A-D0FB-4996-8AE3-36F9A5D853CE}">
      <dgm:prSet/>
      <dgm:spPr/>
      <dgm:t>
        <a:bodyPr/>
        <a:lstStyle/>
        <a:p>
          <a:endParaRPr lang="fr-FR"/>
        </a:p>
      </dgm:t>
    </dgm:pt>
    <dgm:pt modelId="{5D16EDD6-38DD-47E6-8E79-EC26D056C2B1}" type="sibTrans" cxnId="{B2B11A6A-D0FB-4996-8AE3-36F9A5D853CE}">
      <dgm:prSet/>
      <dgm:spPr/>
      <dgm:t>
        <a:bodyPr/>
        <a:lstStyle/>
        <a:p>
          <a:endParaRPr lang="fr-FR"/>
        </a:p>
      </dgm:t>
    </dgm:pt>
    <dgm:pt modelId="{55B120B4-1E09-4CCE-A0E0-2996E17983D9}">
      <dgm:prSet custT="1"/>
      <dgm:spPr/>
      <dgm:t>
        <a:bodyPr/>
        <a:lstStyle/>
        <a:p>
          <a:pPr algn="ctr"/>
          <a:r>
            <a:rPr lang="fr-FR" sz="2000" b="1" dirty="0">
              <a:solidFill>
                <a:schemeClr val="tx1"/>
              </a:solidFill>
            </a:rPr>
            <a:t>Les réseaux dans la ville</a:t>
          </a:r>
        </a:p>
        <a:p>
          <a:pPr algn="l"/>
          <a:r>
            <a:rPr lang="fr-FR" sz="1800" b="1" dirty="0">
              <a:solidFill>
                <a:schemeClr val="tx1"/>
              </a:solidFill>
            </a:rPr>
            <a:t>Courbes, droites, lignes</a:t>
          </a:r>
        </a:p>
      </dgm:t>
    </dgm:pt>
    <dgm:pt modelId="{DA2EDB76-4C8B-425A-8357-07F101009247}" type="parTrans" cxnId="{C78A04B5-80F4-48E1-B731-55DF0F5754A4}">
      <dgm:prSet/>
      <dgm:spPr/>
      <dgm:t>
        <a:bodyPr/>
        <a:lstStyle/>
        <a:p>
          <a:endParaRPr lang="fr-FR"/>
        </a:p>
      </dgm:t>
    </dgm:pt>
    <dgm:pt modelId="{20186261-869E-4A5C-BC64-B30407D2E7DA}" type="sibTrans" cxnId="{C78A04B5-80F4-48E1-B731-55DF0F5754A4}">
      <dgm:prSet/>
      <dgm:spPr/>
      <dgm:t>
        <a:bodyPr/>
        <a:lstStyle/>
        <a:p>
          <a:endParaRPr lang="fr-FR"/>
        </a:p>
      </dgm:t>
    </dgm:pt>
    <dgm:pt modelId="{2FB7D28A-32FB-4611-A5AE-AD393F849D1A}">
      <dgm:prSet custT="1"/>
      <dgm:spPr/>
      <dgm:t>
        <a:bodyPr/>
        <a:lstStyle/>
        <a:p>
          <a:pPr algn="ctr"/>
          <a:r>
            <a:rPr lang="fr-FR" sz="2800" dirty="0">
              <a:solidFill>
                <a:schemeClr val="tx1"/>
              </a:solidFill>
            </a:rPr>
            <a:t>Les tours</a:t>
          </a:r>
        </a:p>
        <a:p>
          <a:pPr algn="l"/>
          <a:r>
            <a:rPr lang="fr-FR" sz="1600" b="1" dirty="0">
              <a:solidFill>
                <a:schemeClr val="tx1"/>
              </a:solidFill>
            </a:rPr>
            <a:t>Hauteurs, formes, équilibre, empilement</a:t>
          </a:r>
        </a:p>
      </dgm:t>
    </dgm:pt>
    <dgm:pt modelId="{267F5236-FB61-451A-B2DE-B25118E8C2A9}" type="parTrans" cxnId="{58533449-1D1B-4F31-8955-732F8C778F06}">
      <dgm:prSet/>
      <dgm:spPr/>
      <dgm:t>
        <a:bodyPr/>
        <a:lstStyle/>
        <a:p>
          <a:endParaRPr lang="fr-FR"/>
        </a:p>
      </dgm:t>
    </dgm:pt>
    <dgm:pt modelId="{F45E0324-8E8C-40F9-9407-CAD343F3E6D0}" type="sibTrans" cxnId="{58533449-1D1B-4F31-8955-732F8C778F06}">
      <dgm:prSet/>
      <dgm:spPr/>
      <dgm:t>
        <a:bodyPr/>
        <a:lstStyle/>
        <a:p>
          <a:endParaRPr lang="fr-FR"/>
        </a:p>
      </dgm:t>
    </dgm:pt>
    <dgm:pt modelId="{5D44565E-4EAC-42A3-A7F6-E51D5FF27716}" type="pres">
      <dgm:prSet presAssocID="{7DB52DD9-B0B8-4E68-96B2-478C91F87F7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53E29FC-B019-4A55-A23E-5960D3DB3F66}" type="pres">
      <dgm:prSet presAssocID="{200103A0-FBDF-44D6-93C5-D77D240D1C2F}" presName="node" presStyleLbl="node1" presStyleIdx="0" presStyleCnt="8" custScaleX="136196" custScaleY="155265" custLinFactNeighborX="-52273" custLinFactNeighborY="-2296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441D70-A2B0-4B88-8D02-7485F6E7F65B}" type="pres">
      <dgm:prSet presAssocID="{4E685FF2-CE48-419A-8297-B92009F8970B}" presName="sibTrans" presStyleCnt="0"/>
      <dgm:spPr/>
    </dgm:pt>
    <dgm:pt modelId="{36B6258F-0BC6-4C0F-99BB-10D2DFE4CCEA}" type="pres">
      <dgm:prSet presAssocID="{0C3DB1CC-3E5C-4D84-A228-6C89C1274493}" presName="node" presStyleLbl="node1" presStyleIdx="1" presStyleCnt="8" custLinFactNeighborX="1109" custLinFactNeighborY="-869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963E5D-B1EA-412E-AD0C-AA273DA0D472}" type="pres">
      <dgm:prSet presAssocID="{D6E3EAD6-45F6-41EE-AAE0-A2D6113A448E}" presName="sibTrans" presStyleCnt="0"/>
      <dgm:spPr/>
    </dgm:pt>
    <dgm:pt modelId="{67331C3D-2E93-4ED5-A453-140BE7BDCE3B}" type="pres">
      <dgm:prSet presAssocID="{A04C7264-62CF-4796-84BA-29BF44D88327}" presName="node" presStyleLbl="node1" presStyleIdx="2" presStyleCnt="8" custLinFactNeighborX="40346" custLinFactNeighborY="-592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DA692A-89D7-469D-BA50-85A0773FEBFF}" type="pres">
      <dgm:prSet presAssocID="{1CFAFFDC-6A0C-461D-AE5E-038EF78DCC41}" presName="sibTrans" presStyleCnt="0"/>
      <dgm:spPr/>
    </dgm:pt>
    <dgm:pt modelId="{776CFADB-2C01-4B0D-A4F4-138B604EB8B3}" type="pres">
      <dgm:prSet presAssocID="{2AE0F6E1-0B96-40AD-9EBA-DCE0B62ECA36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E96BB6B-B1D0-4332-89A7-CF2C474C9939}" type="pres">
      <dgm:prSet presAssocID="{3F351F97-AFBD-4266-B3AA-BE84C3E68807}" presName="sibTrans" presStyleCnt="0"/>
      <dgm:spPr/>
    </dgm:pt>
    <dgm:pt modelId="{FD394BB3-2468-45F1-BA39-4C6B8E9CA09B}" type="pres">
      <dgm:prSet presAssocID="{579ABA67-27B3-4D24-AC98-2063801FC364}" presName="node" presStyleLbl="node1" presStyleIdx="4" presStyleCnt="8" custScaleX="205736" custLinFactNeighborX="14391" custLinFactNeighborY="-455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8BCECA-0F7B-42DF-B1F5-194F1F8C569C}" type="pres">
      <dgm:prSet presAssocID="{CF54CB23-E603-4B0E-B5BF-CA333B394F86}" presName="sibTrans" presStyleCnt="0"/>
      <dgm:spPr/>
    </dgm:pt>
    <dgm:pt modelId="{D7FBE9B6-DB4A-48E2-9345-F5259B276AC2}" type="pres">
      <dgm:prSet presAssocID="{2E67C7C0-798E-438F-A80E-E0634CF8E8A7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5FD247-C13B-4DA7-ABBE-A17ECB7A47DA}" type="pres">
      <dgm:prSet presAssocID="{5D16EDD6-38DD-47E6-8E79-EC26D056C2B1}" presName="sibTrans" presStyleCnt="0"/>
      <dgm:spPr/>
    </dgm:pt>
    <dgm:pt modelId="{23399D75-7CAE-4436-AC93-8BF144123D6E}" type="pres">
      <dgm:prSet presAssocID="{55B120B4-1E09-4CCE-A0E0-2996E17983D9}" presName="node" presStyleLbl="node1" presStyleIdx="6" presStyleCnt="8" custLinFactNeighborX="5046" custLinFactNeighborY="-4989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10DBF28-89A4-43C1-901A-62B39BF1C878}" type="pres">
      <dgm:prSet presAssocID="{20186261-869E-4A5C-BC64-B30407D2E7DA}" presName="sibTrans" presStyleCnt="0"/>
      <dgm:spPr/>
    </dgm:pt>
    <dgm:pt modelId="{2C8CC7D5-FABA-47CD-9724-C630B6883B02}" type="pres">
      <dgm:prSet presAssocID="{2FB7D28A-32FB-4611-A5AE-AD393F849D1A}" presName="node" presStyleLbl="node1" presStyleIdx="7" presStyleCnt="8" custLinFactNeighborX="6040" custLinFactNeighborY="-3919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8047110-CB08-4B57-BF42-3ACA8A5DC470}" srcId="{7DB52DD9-B0B8-4E68-96B2-478C91F87F7C}" destId="{0C3DB1CC-3E5C-4D84-A228-6C89C1274493}" srcOrd="1" destOrd="0" parTransId="{325729C1-9F76-4AEA-92AE-D09555243F79}" sibTransId="{D6E3EAD6-45F6-41EE-AAE0-A2D6113A448E}"/>
    <dgm:cxn modelId="{3A48FB23-7557-42EE-801B-74FCDD86508C}" type="presOf" srcId="{2AE0F6E1-0B96-40AD-9EBA-DCE0B62ECA36}" destId="{776CFADB-2C01-4B0D-A4F4-138B604EB8B3}" srcOrd="0" destOrd="0" presId="urn:microsoft.com/office/officeart/2005/8/layout/default"/>
    <dgm:cxn modelId="{5791DF07-B1AC-4372-B6E7-58ACF1BAE43B}" type="presOf" srcId="{2FB7D28A-32FB-4611-A5AE-AD393F849D1A}" destId="{2C8CC7D5-FABA-47CD-9724-C630B6883B02}" srcOrd="0" destOrd="0" presId="urn:microsoft.com/office/officeart/2005/8/layout/default"/>
    <dgm:cxn modelId="{959A630A-E0A8-4785-9734-E9472F75B966}" type="presOf" srcId="{0C3DB1CC-3E5C-4D84-A228-6C89C1274493}" destId="{36B6258F-0BC6-4C0F-99BB-10D2DFE4CCEA}" srcOrd="0" destOrd="0" presId="urn:microsoft.com/office/officeart/2005/8/layout/default"/>
    <dgm:cxn modelId="{38F9D10B-7CDE-44DD-91B9-85E25A7CFF19}" type="presOf" srcId="{2E67C7C0-798E-438F-A80E-E0634CF8E8A7}" destId="{D7FBE9B6-DB4A-48E2-9345-F5259B276AC2}" srcOrd="0" destOrd="0" presId="urn:microsoft.com/office/officeart/2005/8/layout/default"/>
    <dgm:cxn modelId="{B94D44CB-2ACB-468C-B681-42ADF1BB92B5}" type="presOf" srcId="{7DB52DD9-B0B8-4E68-96B2-478C91F87F7C}" destId="{5D44565E-4EAC-42A3-A7F6-E51D5FF27716}" srcOrd="0" destOrd="0" presId="urn:microsoft.com/office/officeart/2005/8/layout/default"/>
    <dgm:cxn modelId="{89BA0C03-EEB3-4F4F-ADB8-3F688B187164}" srcId="{7DB52DD9-B0B8-4E68-96B2-478C91F87F7C}" destId="{2AE0F6E1-0B96-40AD-9EBA-DCE0B62ECA36}" srcOrd="3" destOrd="0" parTransId="{D9A11330-B9D5-4DDA-BD9F-B61D77CAA4C0}" sibTransId="{3F351F97-AFBD-4266-B3AA-BE84C3E68807}"/>
    <dgm:cxn modelId="{99824833-EC82-465E-86CC-9F69B95B0400}" srcId="{7DB52DD9-B0B8-4E68-96B2-478C91F87F7C}" destId="{579ABA67-27B3-4D24-AC98-2063801FC364}" srcOrd="4" destOrd="0" parTransId="{84FF95EC-2125-423E-AA2F-D83E4D5578F4}" sibTransId="{CF54CB23-E603-4B0E-B5BF-CA333B394F86}"/>
    <dgm:cxn modelId="{1DD1D0B3-3A23-4615-AFE1-60E0EECA635E}" type="presOf" srcId="{200103A0-FBDF-44D6-93C5-D77D240D1C2F}" destId="{D53E29FC-B019-4A55-A23E-5960D3DB3F66}" srcOrd="0" destOrd="0" presId="urn:microsoft.com/office/officeart/2005/8/layout/default"/>
    <dgm:cxn modelId="{7A3A1172-25A3-4196-8299-BDAF056F709F}" type="presOf" srcId="{55B120B4-1E09-4CCE-A0E0-2996E17983D9}" destId="{23399D75-7CAE-4436-AC93-8BF144123D6E}" srcOrd="0" destOrd="0" presId="urn:microsoft.com/office/officeart/2005/8/layout/default"/>
    <dgm:cxn modelId="{B2B11A6A-D0FB-4996-8AE3-36F9A5D853CE}" srcId="{7DB52DD9-B0B8-4E68-96B2-478C91F87F7C}" destId="{2E67C7C0-798E-438F-A80E-E0634CF8E8A7}" srcOrd="5" destOrd="0" parTransId="{0D30E657-F9F1-451D-8383-361F7FBA4D69}" sibTransId="{5D16EDD6-38DD-47E6-8E79-EC26D056C2B1}"/>
    <dgm:cxn modelId="{CA48A634-2A17-4E7E-A37D-10134E91360A}" type="presOf" srcId="{579ABA67-27B3-4D24-AC98-2063801FC364}" destId="{FD394BB3-2468-45F1-BA39-4C6B8E9CA09B}" srcOrd="0" destOrd="0" presId="urn:microsoft.com/office/officeart/2005/8/layout/default"/>
    <dgm:cxn modelId="{58533449-1D1B-4F31-8955-732F8C778F06}" srcId="{7DB52DD9-B0B8-4E68-96B2-478C91F87F7C}" destId="{2FB7D28A-32FB-4611-A5AE-AD393F849D1A}" srcOrd="7" destOrd="0" parTransId="{267F5236-FB61-451A-B2DE-B25118E8C2A9}" sibTransId="{F45E0324-8E8C-40F9-9407-CAD343F3E6D0}"/>
    <dgm:cxn modelId="{13B525AF-E68C-45F6-995B-309504CB4708}" srcId="{7DB52DD9-B0B8-4E68-96B2-478C91F87F7C}" destId="{A04C7264-62CF-4796-84BA-29BF44D88327}" srcOrd="2" destOrd="0" parTransId="{4055823D-D37A-4C1E-A4B5-92786A29E99C}" sibTransId="{1CFAFFDC-6A0C-461D-AE5E-038EF78DCC41}"/>
    <dgm:cxn modelId="{B458B973-AA17-4536-9452-0A7FAE75196C}" type="presOf" srcId="{A04C7264-62CF-4796-84BA-29BF44D88327}" destId="{67331C3D-2E93-4ED5-A453-140BE7BDCE3B}" srcOrd="0" destOrd="0" presId="urn:microsoft.com/office/officeart/2005/8/layout/default"/>
    <dgm:cxn modelId="{C78A04B5-80F4-48E1-B731-55DF0F5754A4}" srcId="{7DB52DD9-B0B8-4E68-96B2-478C91F87F7C}" destId="{55B120B4-1E09-4CCE-A0E0-2996E17983D9}" srcOrd="6" destOrd="0" parTransId="{DA2EDB76-4C8B-425A-8357-07F101009247}" sibTransId="{20186261-869E-4A5C-BC64-B30407D2E7DA}"/>
    <dgm:cxn modelId="{DC211575-62B3-473F-807B-0AA0BEE76891}" srcId="{7DB52DD9-B0B8-4E68-96B2-478C91F87F7C}" destId="{200103A0-FBDF-44D6-93C5-D77D240D1C2F}" srcOrd="0" destOrd="0" parTransId="{BC175107-A912-4CF6-9FC3-3BEDA7394512}" sibTransId="{4E685FF2-CE48-419A-8297-B92009F8970B}"/>
    <dgm:cxn modelId="{0C732F37-B877-42F2-A0CA-FC6ADBA2050D}" type="presParOf" srcId="{5D44565E-4EAC-42A3-A7F6-E51D5FF27716}" destId="{D53E29FC-B019-4A55-A23E-5960D3DB3F66}" srcOrd="0" destOrd="0" presId="urn:microsoft.com/office/officeart/2005/8/layout/default"/>
    <dgm:cxn modelId="{E06DC0A5-9A36-46C3-A8A9-DFD3734CBEA4}" type="presParOf" srcId="{5D44565E-4EAC-42A3-A7F6-E51D5FF27716}" destId="{47441D70-A2B0-4B88-8D02-7485F6E7F65B}" srcOrd="1" destOrd="0" presId="urn:microsoft.com/office/officeart/2005/8/layout/default"/>
    <dgm:cxn modelId="{FB5892D4-DBEE-4835-85E0-35EC297E06D3}" type="presParOf" srcId="{5D44565E-4EAC-42A3-A7F6-E51D5FF27716}" destId="{36B6258F-0BC6-4C0F-99BB-10D2DFE4CCEA}" srcOrd="2" destOrd="0" presId="urn:microsoft.com/office/officeart/2005/8/layout/default"/>
    <dgm:cxn modelId="{B94A7EED-7A9D-472D-B738-B38350EAFBF8}" type="presParOf" srcId="{5D44565E-4EAC-42A3-A7F6-E51D5FF27716}" destId="{86963E5D-B1EA-412E-AD0C-AA273DA0D472}" srcOrd="3" destOrd="0" presId="urn:microsoft.com/office/officeart/2005/8/layout/default"/>
    <dgm:cxn modelId="{C8BD5F75-16DF-407B-83C9-003F351951D1}" type="presParOf" srcId="{5D44565E-4EAC-42A3-A7F6-E51D5FF27716}" destId="{67331C3D-2E93-4ED5-A453-140BE7BDCE3B}" srcOrd="4" destOrd="0" presId="urn:microsoft.com/office/officeart/2005/8/layout/default"/>
    <dgm:cxn modelId="{A731C9CA-66F7-4FB1-8D63-8AB104444E8C}" type="presParOf" srcId="{5D44565E-4EAC-42A3-A7F6-E51D5FF27716}" destId="{87DA692A-89D7-469D-BA50-85A0773FEBFF}" srcOrd="5" destOrd="0" presId="urn:microsoft.com/office/officeart/2005/8/layout/default"/>
    <dgm:cxn modelId="{6A52F11D-B16F-4A1A-AE83-3743ADF5BB34}" type="presParOf" srcId="{5D44565E-4EAC-42A3-A7F6-E51D5FF27716}" destId="{776CFADB-2C01-4B0D-A4F4-138B604EB8B3}" srcOrd="6" destOrd="0" presId="urn:microsoft.com/office/officeart/2005/8/layout/default"/>
    <dgm:cxn modelId="{5AC22BAA-B7BA-4276-A58D-B1F9F00E8C0A}" type="presParOf" srcId="{5D44565E-4EAC-42A3-A7F6-E51D5FF27716}" destId="{BE96BB6B-B1D0-4332-89A7-CF2C474C9939}" srcOrd="7" destOrd="0" presId="urn:microsoft.com/office/officeart/2005/8/layout/default"/>
    <dgm:cxn modelId="{E5035C97-662F-4E52-9896-8D78CAB0410F}" type="presParOf" srcId="{5D44565E-4EAC-42A3-A7F6-E51D5FF27716}" destId="{FD394BB3-2468-45F1-BA39-4C6B8E9CA09B}" srcOrd="8" destOrd="0" presId="urn:microsoft.com/office/officeart/2005/8/layout/default"/>
    <dgm:cxn modelId="{9F43F4EE-CD07-4004-9F77-9A0BFB3B1429}" type="presParOf" srcId="{5D44565E-4EAC-42A3-A7F6-E51D5FF27716}" destId="{CB8BCECA-0F7B-42DF-B1F5-194F1F8C569C}" srcOrd="9" destOrd="0" presId="urn:microsoft.com/office/officeart/2005/8/layout/default"/>
    <dgm:cxn modelId="{FFDAB6D5-D5B3-485C-BF5F-60F0A83CB3B6}" type="presParOf" srcId="{5D44565E-4EAC-42A3-A7F6-E51D5FF27716}" destId="{D7FBE9B6-DB4A-48E2-9345-F5259B276AC2}" srcOrd="10" destOrd="0" presId="urn:microsoft.com/office/officeart/2005/8/layout/default"/>
    <dgm:cxn modelId="{F065832E-75FB-4D48-AC03-BA5DB7B4F326}" type="presParOf" srcId="{5D44565E-4EAC-42A3-A7F6-E51D5FF27716}" destId="{0B5FD247-C13B-4DA7-ABBE-A17ECB7A47DA}" srcOrd="11" destOrd="0" presId="urn:microsoft.com/office/officeart/2005/8/layout/default"/>
    <dgm:cxn modelId="{3C571025-4D48-482D-824C-2EA0748C084B}" type="presParOf" srcId="{5D44565E-4EAC-42A3-A7F6-E51D5FF27716}" destId="{23399D75-7CAE-4436-AC93-8BF144123D6E}" srcOrd="12" destOrd="0" presId="urn:microsoft.com/office/officeart/2005/8/layout/default"/>
    <dgm:cxn modelId="{9369622F-C5A4-40AB-AA2C-1BFC4302CCF1}" type="presParOf" srcId="{5D44565E-4EAC-42A3-A7F6-E51D5FF27716}" destId="{F10DBF28-89A4-43C1-901A-62B39BF1C878}" srcOrd="13" destOrd="0" presId="urn:microsoft.com/office/officeart/2005/8/layout/default"/>
    <dgm:cxn modelId="{5777B47E-B0B3-489F-B30B-ED1A0259D05C}" type="presParOf" srcId="{5D44565E-4EAC-42A3-A7F6-E51D5FF27716}" destId="{2C8CC7D5-FABA-47CD-9724-C630B6883B0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006EA2-5189-40AA-BE3D-22C6C6276D4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8DCFA62-D85A-483D-86B8-ABAE296E3213}">
      <dgm:prSet phldrT="[Texte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b="1" dirty="0">
              <a:solidFill>
                <a:schemeClr val="tx1"/>
              </a:solidFill>
            </a:rPr>
            <a:t>Langue orale/ EMC</a:t>
          </a:r>
        </a:p>
        <a:p>
          <a:r>
            <a:rPr lang="fr-FR" dirty="0">
              <a:solidFill>
                <a:schemeClr val="tx1"/>
              </a:solidFill>
            </a:rPr>
            <a:t>« Qu’est-ce-que c’est que le temps qui passe? »</a:t>
          </a:r>
        </a:p>
        <a:p>
          <a:r>
            <a:rPr lang="fr-FR" dirty="0">
              <a:solidFill>
                <a:schemeClr val="tx1"/>
              </a:solidFill>
            </a:rPr>
            <a:t>« Pourquoi dit-on souvent « Je n’ai pas le temps? »</a:t>
          </a:r>
        </a:p>
        <a:p>
          <a:r>
            <a:rPr lang="fr-FR" dirty="0">
              <a:solidFill>
                <a:schemeClr val="tx1"/>
              </a:solidFill>
            </a:rPr>
            <a:t>Comment voit-on le temps passer?</a:t>
          </a:r>
        </a:p>
      </dgm:t>
    </dgm:pt>
    <dgm:pt modelId="{070FDFF4-A027-4270-A7E7-95ED9AF85259}" type="parTrans" cxnId="{2169EC3B-F379-4F20-9612-AF40E842832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23FF6912-8B5D-4EAD-9E8C-8631E1CBB10F}" type="sibTrans" cxnId="{2169EC3B-F379-4F20-9612-AF40E842832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0609D836-3E16-4F9A-AB09-F4DA6D4BBF40}">
      <dgm:prSet phldrT="[Texte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Lecture</a:t>
          </a:r>
        </a:p>
        <a:p>
          <a:r>
            <a:rPr lang="fr-FR" u="sng" dirty="0">
              <a:solidFill>
                <a:schemeClr val="tx1"/>
              </a:solidFill>
            </a:rPr>
            <a:t>Mercredi à la librairie</a:t>
          </a:r>
          <a:r>
            <a:rPr lang="fr-FR" dirty="0">
              <a:solidFill>
                <a:schemeClr val="tx1"/>
              </a:solidFill>
            </a:rPr>
            <a:t>, Sylvie </a:t>
          </a:r>
          <a:r>
            <a:rPr lang="fr-FR" dirty="0" err="1">
              <a:solidFill>
                <a:schemeClr val="tx1"/>
              </a:solidFill>
            </a:rPr>
            <a:t>Neeman</a:t>
          </a:r>
          <a:r>
            <a:rPr lang="fr-FR" dirty="0">
              <a:solidFill>
                <a:schemeClr val="tx1"/>
              </a:solidFill>
            </a:rPr>
            <a:t>, Olivier </a:t>
          </a:r>
          <a:r>
            <a:rPr lang="fr-FR" dirty="0" err="1">
              <a:solidFill>
                <a:schemeClr val="tx1"/>
              </a:solidFill>
            </a:rPr>
            <a:t>Tallec</a:t>
          </a:r>
          <a:endParaRPr lang="fr-FR" dirty="0">
            <a:solidFill>
              <a:schemeClr val="tx1"/>
            </a:solidFill>
          </a:endParaRPr>
        </a:p>
        <a:p>
          <a:r>
            <a:rPr lang="fr-FR" u="sng" dirty="0">
              <a:solidFill>
                <a:schemeClr val="tx1"/>
              </a:solidFill>
            </a:rPr>
            <a:t>Tout change</a:t>
          </a:r>
          <a:r>
            <a:rPr lang="fr-FR" dirty="0">
              <a:solidFill>
                <a:schemeClr val="tx1"/>
              </a:solidFill>
            </a:rPr>
            <a:t>, Anthony Browne</a:t>
          </a:r>
        </a:p>
        <a:p>
          <a:r>
            <a:rPr lang="fr-FR" u="sng" dirty="0">
              <a:solidFill>
                <a:schemeClr val="tx1"/>
              </a:solidFill>
            </a:rPr>
            <a:t>Le jardin du secret</a:t>
          </a:r>
          <a:r>
            <a:rPr lang="fr-FR" dirty="0">
              <a:solidFill>
                <a:schemeClr val="tx1"/>
              </a:solidFill>
            </a:rPr>
            <a:t>, C. </a:t>
          </a:r>
          <a:r>
            <a:rPr lang="fr-FR" dirty="0" err="1">
              <a:solidFill>
                <a:schemeClr val="tx1"/>
              </a:solidFill>
            </a:rPr>
            <a:t>Lavignette-Ammoun</a:t>
          </a:r>
          <a:endParaRPr lang="fr-FR" dirty="0">
            <a:solidFill>
              <a:schemeClr val="tx1"/>
            </a:solidFill>
          </a:endParaRPr>
        </a:p>
        <a:p>
          <a:r>
            <a:rPr lang="fr-FR" u="sng" dirty="0">
              <a:solidFill>
                <a:schemeClr val="tx1"/>
              </a:solidFill>
            </a:rPr>
            <a:t>Moi, j’attends</a:t>
          </a:r>
          <a:r>
            <a:rPr lang="fr-FR" dirty="0">
              <a:solidFill>
                <a:schemeClr val="tx1"/>
              </a:solidFill>
            </a:rPr>
            <a:t>, Davide Cali</a:t>
          </a:r>
        </a:p>
        <a:p>
          <a:r>
            <a:rPr lang="fr-FR" u="sng" dirty="0">
              <a:solidFill>
                <a:schemeClr val="tx1"/>
              </a:solidFill>
            </a:rPr>
            <a:t>Les folles journées de maman</a:t>
          </a:r>
          <a:r>
            <a:rPr lang="fr-FR" dirty="0">
              <a:solidFill>
                <a:schemeClr val="tx1"/>
              </a:solidFill>
            </a:rPr>
            <a:t>, Elise </a:t>
          </a:r>
          <a:r>
            <a:rPr lang="fr-FR" dirty="0" err="1">
              <a:solidFill>
                <a:schemeClr val="tx1"/>
              </a:solidFill>
            </a:rPr>
            <a:t>Raway</a:t>
          </a:r>
          <a:endParaRPr lang="fr-FR" dirty="0">
            <a:solidFill>
              <a:schemeClr val="tx1"/>
            </a:solidFill>
          </a:endParaRPr>
        </a:p>
      </dgm:t>
    </dgm:pt>
    <dgm:pt modelId="{03C16E6E-D732-48CA-8D5B-50069D707765}" type="parTrans" cxnId="{4CD23BB7-2205-41D6-8FA2-65AD8EAE9E31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C0E6BD4E-1D37-4DB6-B39F-00B5A5ED6D4B}" type="sibTrans" cxnId="{4CD23BB7-2205-41D6-8FA2-65AD8EAE9E31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728F0CBB-B7B1-4040-B42B-AB524330041E}" type="pres">
      <dgm:prSet presAssocID="{81006EA2-5189-40AA-BE3D-22C6C6276D4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B389DFA-E347-47BF-9FC9-960119F2AAEC}" type="pres">
      <dgm:prSet presAssocID="{08DCFA62-D85A-483D-86B8-ABAE296E3213}" presName="node" presStyleLbl="node1" presStyleIdx="0" presStyleCnt="2" custScaleY="2125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FAA1A4-A36A-4622-AD01-89F482E5F348}" type="pres">
      <dgm:prSet presAssocID="{23FF6912-8B5D-4EAD-9E8C-8631E1CBB10F}" presName="sibTrans" presStyleCnt="0"/>
      <dgm:spPr/>
    </dgm:pt>
    <dgm:pt modelId="{13BC0806-AB7B-4884-B70C-0B57C5BDCFAD}" type="pres">
      <dgm:prSet presAssocID="{0609D836-3E16-4F9A-AB09-F4DA6D4BBF40}" presName="node" presStyleLbl="node1" presStyleIdx="1" presStyleCnt="2" custScaleY="23090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169EC3B-F379-4F20-9612-AF40E8428323}" srcId="{81006EA2-5189-40AA-BE3D-22C6C6276D49}" destId="{08DCFA62-D85A-483D-86B8-ABAE296E3213}" srcOrd="0" destOrd="0" parTransId="{070FDFF4-A027-4270-A7E7-95ED9AF85259}" sibTransId="{23FF6912-8B5D-4EAD-9E8C-8631E1CBB10F}"/>
    <dgm:cxn modelId="{B453C22A-4867-4E39-944B-74747CD12CD5}" type="presOf" srcId="{81006EA2-5189-40AA-BE3D-22C6C6276D49}" destId="{728F0CBB-B7B1-4040-B42B-AB524330041E}" srcOrd="0" destOrd="0" presId="urn:microsoft.com/office/officeart/2005/8/layout/default"/>
    <dgm:cxn modelId="{26AD1BA1-CFF4-4995-8808-7557F4304285}" type="presOf" srcId="{08DCFA62-D85A-483D-86B8-ABAE296E3213}" destId="{FB389DFA-E347-47BF-9FC9-960119F2AAEC}" srcOrd="0" destOrd="0" presId="urn:microsoft.com/office/officeart/2005/8/layout/default"/>
    <dgm:cxn modelId="{927702A6-0F08-4E06-ABE8-74F328855AF2}" type="presOf" srcId="{0609D836-3E16-4F9A-AB09-F4DA6D4BBF40}" destId="{13BC0806-AB7B-4884-B70C-0B57C5BDCFAD}" srcOrd="0" destOrd="0" presId="urn:microsoft.com/office/officeart/2005/8/layout/default"/>
    <dgm:cxn modelId="{4CD23BB7-2205-41D6-8FA2-65AD8EAE9E31}" srcId="{81006EA2-5189-40AA-BE3D-22C6C6276D49}" destId="{0609D836-3E16-4F9A-AB09-F4DA6D4BBF40}" srcOrd="1" destOrd="0" parTransId="{03C16E6E-D732-48CA-8D5B-50069D707765}" sibTransId="{C0E6BD4E-1D37-4DB6-B39F-00B5A5ED6D4B}"/>
    <dgm:cxn modelId="{B882B933-9739-449F-B5EE-A822506C6E2C}" type="presParOf" srcId="{728F0CBB-B7B1-4040-B42B-AB524330041E}" destId="{FB389DFA-E347-47BF-9FC9-960119F2AAEC}" srcOrd="0" destOrd="0" presId="urn:microsoft.com/office/officeart/2005/8/layout/default"/>
    <dgm:cxn modelId="{252BA903-DE78-42E1-BF14-4678A6FC8B80}" type="presParOf" srcId="{728F0CBB-B7B1-4040-B42B-AB524330041E}" destId="{C2FAA1A4-A36A-4622-AD01-89F482E5F348}" srcOrd="1" destOrd="0" presId="urn:microsoft.com/office/officeart/2005/8/layout/default"/>
    <dgm:cxn modelId="{EBAA05D4-5B95-495E-BE0E-CE71DDDAABB7}" type="presParOf" srcId="{728F0CBB-B7B1-4040-B42B-AB524330041E}" destId="{13BC0806-AB7B-4884-B70C-0B57C5BDCFA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006EA2-5189-40AA-BE3D-22C6C6276D4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E60D052-BAE1-4007-8E56-E548DACCF5A7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Ecrit</a:t>
          </a:r>
        </a:p>
        <a:p>
          <a:r>
            <a:rPr lang="fr-FR" dirty="0">
              <a:solidFill>
                <a:schemeClr val="tx1"/>
              </a:solidFill>
            </a:rPr>
            <a:t>« Quand je serai grand, je serai…. »</a:t>
          </a:r>
        </a:p>
      </dgm:t>
    </dgm:pt>
    <dgm:pt modelId="{A7CCD8B0-3DF4-4365-BAB1-ECB4A1EE0783}" type="parTrans" cxnId="{E7DA264B-1EE1-42C1-A794-70362185F27F}">
      <dgm:prSet/>
      <dgm:spPr/>
      <dgm:t>
        <a:bodyPr/>
        <a:lstStyle/>
        <a:p>
          <a:endParaRPr lang="fr-FR"/>
        </a:p>
      </dgm:t>
    </dgm:pt>
    <dgm:pt modelId="{5FB2B22B-EA40-4CFD-9A45-AE42686FA598}" type="sibTrans" cxnId="{E7DA264B-1EE1-42C1-A794-70362185F27F}">
      <dgm:prSet/>
      <dgm:spPr/>
      <dgm:t>
        <a:bodyPr/>
        <a:lstStyle/>
        <a:p>
          <a:endParaRPr lang="fr-FR"/>
        </a:p>
      </dgm:t>
    </dgm:pt>
    <dgm:pt modelId="{D6B0EBE0-743C-4D7F-A5DB-D03D762A43A7}">
      <dgm:prSet phldrT="[Texte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b="1" dirty="0">
              <a:solidFill>
                <a:schemeClr val="tx1"/>
              </a:solidFill>
            </a:rPr>
            <a:t>Arts visuels</a:t>
          </a:r>
        </a:p>
        <a:p>
          <a:r>
            <a:rPr lang="fr-FR" dirty="0">
              <a:solidFill>
                <a:schemeClr val="tx1"/>
              </a:solidFill>
            </a:rPr>
            <a:t>Composer une photo</a:t>
          </a:r>
        </a:p>
        <a:p>
          <a:r>
            <a:rPr lang="fr-FR" dirty="0">
              <a:solidFill>
                <a:schemeClr val="tx1"/>
              </a:solidFill>
            </a:rPr>
            <a:t>Construction d’une maison, d’une ville (en lien avec l’architecture)</a:t>
          </a:r>
        </a:p>
        <a:p>
          <a:r>
            <a:rPr lang="fr-FR" dirty="0">
              <a:solidFill>
                <a:schemeClr val="tx1"/>
              </a:solidFill>
            </a:rPr>
            <a:t>Les Vieux, les jeunes, de Dali</a:t>
          </a:r>
        </a:p>
      </dgm:t>
    </dgm:pt>
    <dgm:pt modelId="{BD3F2D7B-53FF-4B14-BAD5-00D6CF79A7E9}" type="parTrans" cxnId="{4EE438AE-2663-4040-A8F8-080E6A312423}">
      <dgm:prSet/>
      <dgm:spPr/>
      <dgm:t>
        <a:bodyPr/>
        <a:lstStyle/>
        <a:p>
          <a:endParaRPr lang="fr-FR"/>
        </a:p>
      </dgm:t>
    </dgm:pt>
    <dgm:pt modelId="{BA7264C6-9FD1-42D2-AB54-B98C81B70D45}" type="sibTrans" cxnId="{4EE438AE-2663-4040-A8F8-080E6A312423}">
      <dgm:prSet/>
      <dgm:spPr/>
      <dgm:t>
        <a:bodyPr/>
        <a:lstStyle/>
        <a:p>
          <a:endParaRPr lang="fr-FR"/>
        </a:p>
      </dgm:t>
    </dgm:pt>
    <dgm:pt modelId="{728F0CBB-B7B1-4040-B42B-AB524330041E}" type="pres">
      <dgm:prSet presAssocID="{81006EA2-5189-40AA-BE3D-22C6C6276D4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8F578E0-255A-4789-B0C3-97D4B772EA06}" type="pres">
      <dgm:prSet presAssocID="{D6B0EBE0-743C-4D7F-A5DB-D03D762A43A7}" presName="node" presStyleLbl="node1" presStyleIdx="0" presStyleCnt="2" custLinFactNeighborX="-27077" custLinFactNeighborY="532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364C0A-FF16-4C2A-B751-F947C3F59655}" type="pres">
      <dgm:prSet presAssocID="{BA7264C6-9FD1-42D2-AB54-B98C81B70D45}" presName="sibTrans" presStyleCnt="0"/>
      <dgm:spPr/>
    </dgm:pt>
    <dgm:pt modelId="{D4C39CBA-5FE3-41A7-9273-5BF3BC2623E9}" type="pres">
      <dgm:prSet presAssocID="{EE60D052-BAE1-4007-8E56-E548DACCF5A7}" presName="node" presStyleLbl="node1" presStyleIdx="1" presStyleCnt="2" custLinFactNeighborX="58373" custLinFactNeighborY="-1254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1B2FC51-D8F7-44A7-9864-C75D47D374A7}" type="presOf" srcId="{EE60D052-BAE1-4007-8E56-E548DACCF5A7}" destId="{D4C39CBA-5FE3-41A7-9273-5BF3BC2623E9}" srcOrd="0" destOrd="0" presId="urn:microsoft.com/office/officeart/2005/8/layout/default"/>
    <dgm:cxn modelId="{4EE438AE-2663-4040-A8F8-080E6A312423}" srcId="{81006EA2-5189-40AA-BE3D-22C6C6276D49}" destId="{D6B0EBE0-743C-4D7F-A5DB-D03D762A43A7}" srcOrd="0" destOrd="0" parTransId="{BD3F2D7B-53FF-4B14-BAD5-00D6CF79A7E9}" sibTransId="{BA7264C6-9FD1-42D2-AB54-B98C81B70D45}"/>
    <dgm:cxn modelId="{B453C22A-4867-4E39-944B-74747CD12CD5}" type="presOf" srcId="{81006EA2-5189-40AA-BE3D-22C6C6276D49}" destId="{728F0CBB-B7B1-4040-B42B-AB524330041E}" srcOrd="0" destOrd="0" presId="urn:microsoft.com/office/officeart/2005/8/layout/default"/>
    <dgm:cxn modelId="{A31B2AB2-CA5D-4EC1-8111-427BD79DB849}" type="presOf" srcId="{D6B0EBE0-743C-4D7F-A5DB-D03D762A43A7}" destId="{D8F578E0-255A-4789-B0C3-97D4B772EA06}" srcOrd="0" destOrd="0" presId="urn:microsoft.com/office/officeart/2005/8/layout/default"/>
    <dgm:cxn modelId="{E7DA264B-1EE1-42C1-A794-70362185F27F}" srcId="{81006EA2-5189-40AA-BE3D-22C6C6276D49}" destId="{EE60D052-BAE1-4007-8E56-E548DACCF5A7}" srcOrd="1" destOrd="0" parTransId="{A7CCD8B0-3DF4-4365-BAB1-ECB4A1EE0783}" sibTransId="{5FB2B22B-EA40-4CFD-9A45-AE42686FA598}"/>
    <dgm:cxn modelId="{FBD6D6ED-5147-4DC2-8871-1F9E111FE976}" type="presParOf" srcId="{728F0CBB-B7B1-4040-B42B-AB524330041E}" destId="{D8F578E0-255A-4789-B0C3-97D4B772EA06}" srcOrd="0" destOrd="0" presId="urn:microsoft.com/office/officeart/2005/8/layout/default"/>
    <dgm:cxn modelId="{0A9EB432-EF5A-4DFB-96FD-2EAA98B25A55}" type="presParOf" srcId="{728F0CBB-B7B1-4040-B42B-AB524330041E}" destId="{13364C0A-FF16-4C2A-B751-F947C3F59655}" srcOrd="1" destOrd="0" presId="urn:microsoft.com/office/officeart/2005/8/layout/default"/>
    <dgm:cxn modelId="{3FD5457F-A0BA-489F-81C8-32BC0C017A62}" type="presParOf" srcId="{728F0CBB-B7B1-4040-B42B-AB524330041E}" destId="{D4C39CBA-5FE3-41A7-9273-5BF3BC2623E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1C246-2B37-4EA1-977B-3EFA07620BD6}">
      <dsp:nvSpPr>
        <dsp:cNvPr id="0" name=""/>
        <dsp:cNvSpPr/>
      </dsp:nvSpPr>
      <dsp:spPr>
        <a:xfrm>
          <a:off x="1527532" y="723044"/>
          <a:ext cx="4671450" cy="4671450"/>
        </a:xfrm>
        <a:prstGeom prst="blockArc">
          <a:avLst>
            <a:gd name="adj1" fmla="val 11586186"/>
            <a:gd name="adj2" fmla="val 16900472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BD52E-F486-4DAB-B2E7-EF89F4DB44C2}">
      <dsp:nvSpPr>
        <dsp:cNvPr id="0" name=""/>
        <dsp:cNvSpPr/>
      </dsp:nvSpPr>
      <dsp:spPr>
        <a:xfrm>
          <a:off x="1586450" y="252826"/>
          <a:ext cx="4671450" cy="4671450"/>
        </a:xfrm>
        <a:prstGeom prst="blockArc">
          <a:avLst>
            <a:gd name="adj1" fmla="val 4854888"/>
            <a:gd name="adj2" fmla="val 10870837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FB80F-7956-4061-B844-90C8201B8A92}">
      <dsp:nvSpPr>
        <dsp:cNvPr id="0" name=""/>
        <dsp:cNvSpPr/>
      </dsp:nvSpPr>
      <dsp:spPr>
        <a:xfrm>
          <a:off x="2386877" y="267068"/>
          <a:ext cx="4671450" cy="4671450"/>
        </a:xfrm>
        <a:prstGeom prst="blockArc">
          <a:avLst>
            <a:gd name="adj1" fmla="val 230813"/>
            <a:gd name="adj2" fmla="val 6067428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22CB9-38C5-4E67-B6F5-453162B2441B}">
      <dsp:nvSpPr>
        <dsp:cNvPr id="0" name=""/>
        <dsp:cNvSpPr/>
      </dsp:nvSpPr>
      <dsp:spPr>
        <a:xfrm>
          <a:off x="2403203" y="732365"/>
          <a:ext cx="4671450" cy="4671450"/>
        </a:xfrm>
        <a:prstGeom prst="blockArc">
          <a:avLst>
            <a:gd name="adj1" fmla="val 15572710"/>
            <a:gd name="adj2" fmla="val 21128054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D9331-D901-4ABF-9B76-4E6C6EC894FE}">
      <dsp:nvSpPr>
        <dsp:cNvPr id="0" name=""/>
        <dsp:cNvSpPr/>
      </dsp:nvSpPr>
      <dsp:spPr>
        <a:xfrm>
          <a:off x="2966030" y="1215719"/>
          <a:ext cx="2699910" cy="25863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1"/>
              </a:solidFill>
              <a:latin typeface="Comic Sans MS" pitchFamily="66" charset="0"/>
            </a:rPr>
            <a:t>Concept Mathématique</a:t>
          </a:r>
        </a:p>
      </dsp:txBody>
      <dsp:txXfrm>
        <a:off x="3361423" y="1594482"/>
        <a:ext cx="1909124" cy="1828827"/>
      </dsp:txXfrm>
    </dsp:sp>
    <dsp:sp modelId="{DCA32C28-8A13-4361-9371-0DED8096CB7D}">
      <dsp:nvSpPr>
        <dsp:cNvPr id="0" name=""/>
        <dsp:cNvSpPr/>
      </dsp:nvSpPr>
      <dsp:spPr>
        <a:xfrm>
          <a:off x="2286016" y="71431"/>
          <a:ext cx="4077818" cy="15060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chemeClr val="tx1"/>
              </a:solidFill>
              <a:latin typeface="Comic Sans MS" pitchFamily="66" charset="0"/>
            </a:rPr>
            <a:t>Composante </a:t>
          </a:r>
          <a:r>
            <a:rPr lang="fr-FR" sz="2000" b="1" kern="1200" dirty="0">
              <a:solidFill>
                <a:schemeClr val="tx1"/>
              </a:solidFill>
              <a:latin typeface="Comic Sans MS" pitchFamily="66" charset="0"/>
            </a:rPr>
            <a:t>« problèmes 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0" kern="1200" dirty="0">
              <a:solidFill>
                <a:schemeClr val="tx1"/>
              </a:solidFill>
              <a:latin typeface="Comic Sans MS" pitchFamily="66" charset="0"/>
            </a:rPr>
            <a:t>Ensemble de problèmes qu’il permet de résoudre efficacement</a:t>
          </a:r>
        </a:p>
      </dsp:txBody>
      <dsp:txXfrm>
        <a:off x="2883199" y="291988"/>
        <a:ext cx="2883452" cy="1064944"/>
      </dsp:txXfrm>
    </dsp:sp>
    <dsp:sp modelId="{EB574C96-C5C1-4FB0-A8D8-8498A9770815}">
      <dsp:nvSpPr>
        <dsp:cNvPr id="0" name=""/>
        <dsp:cNvSpPr/>
      </dsp:nvSpPr>
      <dsp:spPr>
        <a:xfrm>
          <a:off x="5425380" y="571511"/>
          <a:ext cx="3147179" cy="4368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1"/>
              </a:solidFill>
              <a:latin typeface="Comic Sans MS" pitchFamily="66" charset="0"/>
            </a:rPr>
            <a:t>Composante « Langages </a:t>
          </a:r>
          <a:r>
            <a:rPr lang="fr-FR" sz="2000" kern="1200" dirty="0">
              <a:solidFill>
                <a:schemeClr val="tx1"/>
              </a:solidFill>
              <a:latin typeface="Comic Sans MS" pitchFamily="66" charset="0"/>
            </a:rPr>
            <a:t>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1"/>
              </a:solidFill>
              <a:latin typeface="Comic Sans MS" pitchFamily="66" charset="0"/>
            </a:rPr>
            <a:t>Ensemble des formes langagières et non langagières qui permettent  de le représenter: mots, symboles, schémas…</a:t>
          </a:r>
        </a:p>
      </dsp:txBody>
      <dsp:txXfrm>
        <a:off x="5886274" y="1211292"/>
        <a:ext cx="2225391" cy="3089136"/>
      </dsp:txXfrm>
    </dsp:sp>
    <dsp:sp modelId="{EE256762-BBF0-4D02-AA23-CD350AD0318B}">
      <dsp:nvSpPr>
        <dsp:cNvPr id="0" name=""/>
        <dsp:cNvSpPr/>
      </dsp:nvSpPr>
      <dsp:spPr>
        <a:xfrm>
          <a:off x="2278321" y="3286145"/>
          <a:ext cx="4008223" cy="3110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1"/>
              </a:solidFill>
              <a:latin typeface="Comic Sans MS" pitchFamily="66" charset="0"/>
            </a:rPr>
            <a:t>Composante « Propriétés 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0" kern="1200" dirty="0">
              <a:solidFill>
                <a:schemeClr val="tx1"/>
              </a:solidFill>
              <a:latin typeface="Comic Sans MS" pitchFamily="66" charset="0"/>
            </a:rPr>
            <a:t>Ensemble de définitions, propriétés, théorèmes qui permettent de justifier les techniques utilisées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b="1" kern="1200" dirty="0">
            <a:latin typeface="Comic Sans MS" pitchFamily="66" charset="0"/>
          </a:endParaRPr>
        </a:p>
      </dsp:txBody>
      <dsp:txXfrm>
        <a:off x="2865312" y="3741679"/>
        <a:ext cx="2834241" cy="2199514"/>
      </dsp:txXfrm>
    </dsp:sp>
    <dsp:sp modelId="{4C967E1A-8B6D-411F-8980-A7AF3BD15C4A}">
      <dsp:nvSpPr>
        <dsp:cNvPr id="0" name=""/>
        <dsp:cNvSpPr/>
      </dsp:nvSpPr>
      <dsp:spPr>
        <a:xfrm>
          <a:off x="67563" y="357194"/>
          <a:ext cx="3147179" cy="4368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1"/>
              </a:solidFill>
              <a:latin typeface="Comic Sans MS" pitchFamily="66" charset="0"/>
            </a:rPr>
            <a:t>Composante « Techniques 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1"/>
              </a:solidFill>
              <a:latin typeface="Comic Sans MS" pitchFamily="66" charset="0"/>
            </a:rPr>
            <a:t>Ensemble des résultats connus et des techniques, des procédures qui permettent de travailler avec le concept</a:t>
          </a:r>
        </a:p>
      </dsp:txBody>
      <dsp:txXfrm>
        <a:off x="528457" y="996975"/>
        <a:ext cx="2225391" cy="3089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0D6A3-8740-46A0-BF23-DFD82E4FCD3D}">
      <dsp:nvSpPr>
        <dsp:cNvPr id="0" name=""/>
        <dsp:cNvSpPr/>
      </dsp:nvSpPr>
      <dsp:spPr>
        <a:xfrm rot="10800000">
          <a:off x="0" y="0"/>
          <a:ext cx="8363272" cy="887639"/>
        </a:xfrm>
        <a:prstGeom prst="trapezoid">
          <a:avLst>
            <a:gd name="adj" fmla="val 6729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/>
            <a:t>Un questionnement</a:t>
          </a:r>
        </a:p>
      </dsp:txBody>
      <dsp:txXfrm rot="-10800000">
        <a:off x="1463572" y="0"/>
        <a:ext cx="5436126" cy="887639"/>
      </dsp:txXfrm>
    </dsp:sp>
    <dsp:sp modelId="{463F3349-F5BB-489D-AC11-9699C44702B4}">
      <dsp:nvSpPr>
        <dsp:cNvPr id="0" name=""/>
        <dsp:cNvSpPr/>
      </dsp:nvSpPr>
      <dsp:spPr>
        <a:xfrm rot="10800000">
          <a:off x="-11" y="887639"/>
          <a:ext cx="8363295" cy="887639"/>
        </a:xfrm>
        <a:prstGeom prst="trapezoid">
          <a:avLst>
            <a:gd name="adj" fmla="val 6729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/>
            <a:t>Situation-problème</a:t>
          </a:r>
        </a:p>
      </dsp:txBody>
      <dsp:txXfrm rot="-10800000">
        <a:off x="1463564" y="887639"/>
        <a:ext cx="5436142" cy="887639"/>
      </dsp:txXfrm>
    </dsp:sp>
    <dsp:sp modelId="{0CC8E438-AF6B-41E8-8B75-216C78AA6386}">
      <dsp:nvSpPr>
        <dsp:cNvPr id="0" name=""/>
        <dsp:cNvSpPr/>
      </dsp:nvSpPr>
      <dsp:spPr>
        <a:xfrm rot="10800000">
          <a:off x="288025" y="1775278"/>
          <a:ext cx="7787221" cy="887639"/>
        </a:xfrm>
        <a:prstGeom prst="trapezoid">
          <a:avLst>
            <a:gd name="adj" fmla="val 6729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/>
            <a:t>Compétence visée à définir</a:t>
          </a:r>
        </a:p>
      </dsp:txBody>
      <dsp:txXfrm rot="-10800000">
        <a:off x="1650788" y="1775278"/>
        <a:ext cx="5061694" cy="887639"/>
      </dsp:txXfrm>
    </dsp:sp>
    <dsp:sp modelId="{2A6F0A36-7B02-43C9-827C-8A3CEA85C1A9}">
      <dsp:nvSpPr>
        <dsp:cNvPr id="0" name=""/>
        <dsp:cNvSpPr/>
      </dsp:nvSpPr>
      <dsp:spPr>
        <a:xfrm rot="10800000">
          <a:off x="864093" y="2662917"/>
          <a:ext cx="6635085" cy="887639"/>
        </a:xfrm>
        <a:prstGeom prst="trapezoid">
          <a:avLst>
            <a:gd name="adj" fmla="val 6729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/>
            <a:t>Recherche, tâtonnement individuel</a:t>
          </a:r>
        </a:p>
      </dsp:txBody>
      <dsp:txXfrm rot="-10800000">
        <a:off x="2025233" y="2662917"/>
        <a:ext cx="4312805" cy="887639"/>
      </dsp:txXfrm>
    </dsp:sp>
    <dsp:sp modelId="{6DFD64BA-5DEE-42A8-9694-01A714991585}">
      <dsp:nvSpPr>
        <dsp:cNvPr id="0" name=""/>
        <dsp:cNvSpPr/>
      </dsp:nvSpPr>
      <dsp:spPr>
        <a:xfrm rot="10800000">
          <a:off x="1450502" y="3550557"/>
          <a:ext cx="5462267" cy="887639"/>
        </a:xfrm>
        <a:prstGeom prst="trapezoid">
          <a:avLst>
            <a:gd name="adj" fmla="val 6729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/>
            <a:t>Confrontation en équipes</a:t>
          </a:r>
        </a:p>
      </dsp:txBody>
      <dsp:txXfrm rot="-10800000">
        <a:off x="2406398" y="3550557"/>
        <a:ext cx="3550474" cy="887639"/>
      </dsp:txXfrm>
    </dsp:sp>
    <dsp:sp modelId="{E2837337-AFAB-4FB7-A79E-5CA0E2BECC9C}">
      <dsp:nvSpPr>
        <dsp:cNvPr id="0" name=""/>
        <dsp:cNvSpPr/>
      </dsp:nvSpPr>
      <dsp:spPr>
        <a:xfrm rot="10800000">
          <a:off x="2098571" y="4438196"/>
          <a:ext cx="4166128" cy="887639"/>
        </a:xfrm>
        <a:prstGeom prst="trapezoid">
          <a:avLst>
            <a:gd name="adj" fmla="val 6729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/>
            <a:t>Compte-rendu</a:t>
          </a:r>
        </a:p>
      </dsp:txBody>
      <dsp:txXfrm rot="-10800000">
        <a:off x="2827644" y="4438196"/>
        <a:ext cx="2707983" cy="887639"/>
      </dsp:txXfrm>
    </dsp:sp>
    <dsp:sp modelId="{E11B8D99-A75E-43B3-9FB9-5FC18AB2F006}">
      <dsp:nvSpPr>
        <dsp:cNvPr id="0" name=""/>
        <dsp:cNvSpPr/>
      </dsp:nvSpPr>
      <dsp:spPr>
        <a:xfrm rot="10800000">
          <a:off x="2602632" y="5325835"/>
          <a:ext cx="3158007" cy="887639"/>
        </a:xfrm>
        <a:prstGeom prst="trapezoid">
          <a:avLst>
            <a:gd name="adj" fmla="val 6729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/>
            <a:t>Reconstitution  Synthèse</a:t>
          </a:r>
        </a:p>
      </dsp:txBody>
      <dsp:txXfrm rot="-10800000">
        <a:off x="2602632" y="5325835"/>
        <a:ext cx="3158007" cy="887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E29FC-B019-4A55-A23E-5960D3DB3F66}">
      <dsp:nvSpPr>
        <dsp:cNvPr id="0" name=""/>
        <dsp:cNvSpPr/>
      </dsp:nvSpPr>
      <dsp:spPr>
        <a:xfrm>
          <a:off x="0" y="0"/>
          <a:ext cx="3055003" cy="2089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1"/>
              </a:solidFill>
            </a:rPr>
            <a:t>Photographier des « maths » dans la rue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1"/>
              </a:solidFill>
            </a:rPr>
            <a:t>Les différentes représentations des nombres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dirty="0"/>
        </a:p>
      </dsp:txBody>
      <dsp:txXfrm>
        <a:off x="0" y="0"/>
        <a:ext cx="3055003" cy="2089643"/>
      </dsp:txXfrm>
    </dsp:sp>
    <dsp:sp modelId="{36B6258F-0BC6-4C0F-99BB-10D2DFE4CCEA}">
      <dsp:nvSpPr>
        <dsp:cNvPr id="0" name=""/>
        <dsp:cNvSpPr/>
      </dsp:nvSpPr>
      <dsp:spPr>
        <a:xfrm>
          <a:off x="3310900" y="0"/>
          <a:ext cx="2243093" cy="134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>
              <a:solidFill>
                <a:schemeClr val="tx1"/>
              </a:solidFill>
            </a:rPr>
            <a:t>Les villes d’ailleurs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>
              <a:solidFill>
                <a:schemeClr val="tx1"/>
              </a:solidFill>
            </a:rPr>
            <a:t>formes,  tailles,  quantités….</a:t>
          </a:r>
          <a:r>
            <a:rPr lang="fr-FR" sz="1600" kern="1200" dirty="0"/>
            <a:t>	</a:t>
          </a:r>
        </a:p>
      </dsp:txBody>
      <dsp:txXfrm>
        <a:off x="3310900" y="0"/>
        <a:ext cx="2243093" cy="1345856"/>
      </dsp:txXfrm>
    </dsp:sp>
    <dsp:sp modelId="{67331C3D-2E93-4ED5-A453-140BE7BDCE3B}">
      <dsp:nvSpPr>
        <dsp:cNvPr id="0" name=""/>
        <dsp:cNvSpPr/>
      </dsp:nvSpPr>
      <dsp:spPr>
        <a:xfrm>
          <a:off x="5760138" y="0"/>
          <a:ext cx="2243093" cy="134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>
              <a:solidFill>
                <a:schemeClr val="tx1"/>
              </a:solidFill>
            </a:rPr>
            <a:t>Les villes et jeux de construction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>
              <a:solidFill>
                <a:schemeClr val="tx1"/>
              </a:solidFill>
            </a:rPr>
            <a:t>formes,  tailles,  quantités….</a:t>
          </a:r>
          <a:r>
            <a:rPr lang="fr-FR" sz="1600" kern="1200" dirty="0"/>
            <a:t>	</a:t>
          </a:r>
        </a:p>
      </dsp:txBody>
      <dsp:txXfrm>
        <a:off x="5760138" y="0"/>
        <a:ext cx="2243093" cy="1345856"/>
      </dsp:txXfrm>
    </dsp:sp>
    <dsp:sp modelId="{776CFADB-2C01-4B0D-A4F4-138B604EB8B3}">
      <dsp:nvSpPr>
        <dsp:cNvPr id="0" name=""/>
        <dsp:cNvSpPr/>
      </dsp:nvSpPr>
      <dsp:spPr>
        <a:xfrm>
          <a:off x="460489" y="2429465"/>
          <a:ext cx="2243093" cy="134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>
              <a:solidFill>
                <a:schemeClr val="tx1"/>
              </a:solidFill>
            </a:rPr>
            <a:t>Les réseaux dans la ville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>
              <a:solidFill>
                <a:schemeClr val="tx1"/>
              </a:solidFill>
            </a:rPr>
            <a:t>Courbes, droites, chemin, repérage dans l’espace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460489" y="2429465"/>
        <a:ext cx="2243093" cy="1345856"/>
      </dsp:txXfrm>
    </dsp:sp>
    <dsp:sp modelId="{FD394BB3-2468-45F1-BA39-4C6B8E9CA09B}">
      <dsp:nvSpPr>
        <dsp:cNvPr id="0" name=""/>
        <dsp:cNvSpPr/>
      </dsp:nvSpPr>
      <dsp:spPr>
        <a:xfrm>
          <a:off x="3250695" y="1815970"/>
          <a:ext cx="4614850" cy="134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>
              <a:solidFill>
                <a:schemeClr val="tx1"/>
              </a:solidFill>
            </a:rPr>
            <a:t>La ville, à travers les arts et les mathématiques</a:t>
          </a:r>
        </a:p>
      </dsp:txBody>
      <dsp:txXfrm>
        <a:off x="3250695" y="1815970"/>
        <a:ext cx="4614850" cy="1345856"/>
      </dsp:txXfrm>
    </dsp:sp>
    <dsp:sp modelId="{D7FBE9B6-DB4A-48E2-9345-F5259B276AC2}">
      <dsp:nvSpPr>
        <dsp:cNvPr id="0" name=""/>
        <dsp:cNvSpPr/>
      </dsp:nvSpPr>
      <dsp:spPr>
        <a:xfrm>
          <a:off x="412666" y="3999630"/>
          <a:ext cx="2243093" cy="134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1"/>
              </a:solidFill>
            </a:rPr>
            <a:t>Le chantier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1"/>
              </a:solidFill>
            </a:rPr>
            <a:t>Droites, perpendicularité</a:t>
          </a:r>
        </a:p>
      </dsp:txBody>
      <dsp:txXfrm>
        <a:off x="412666" y="3999630"/>
        <a:ext cx="2243093" cy="1345856"/>
      </dsp:txXfrm>
    </dsp:sp>
    <dsp:sp modelId="{23399D75-7CAE-4436-AC93-8BF144123D6E}">
      <dsp:nvSpPr>
        <dsp:cNvPr id="0" name=""/>
        <dsp:cNvSpPr/>
      </dsp:nvSpPr>
      <dsp:spPr>
        <a:xfrm>
          <a:off x="2993255" y="3328143"/>
          <a:ext cx="2243093" cy="134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1"/>
              </a:solidFill>
            </a:rPr>
            <a:t>Les réseaux dans la ville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tx1"/>
              </a:solidFill>
            </a:rPr>
            <a:t>Courbes, droites, lignes</a:t>
          </a:r>
        </a:p>
      </dsp:txBody>
      <dsp:txXfrm>
        <a:off x="2993255" y="3328143"/>
        <a:ext cx="2243093" cy="1345856"/>
      </dsp:txXfrm>
    </dsp:sp>
    <dsp:sp modelId="{2C8CC7D5-FABA-47CD-9724-C630B6883B02}">
      <dsp:nvSpPr>
        <dsp:cNvPr id="0" name=""/>
        <dsp:cNvSpPr/>
      </dsp:nvSpPr>
      <dsp:spPr>
        <a:xfrm>
          <a:off x="5482954" y="3472163"/>
          <a:ext cx="2243093" cy="134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chemeClr val="tx1"/>
              </a:solidFill>
            </a:rPr>
            <a:t>Les tours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>
              <a:solidFill>
                <a:schemeClr val="tx1"/>
              </a:solidFill>
            </a:rPr>
            <a:t>Hauteurs, formes, équilibre, empilement</a:t>
          </a:r>
        </a:p>
      </dsp:txBody>
      <dsp:txXfrm>
        <a:off x="5482954" y="3472163"/>
        <a:ext cx="2243093" cy="13458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89DFA-E347-47BF-9FC9-960119F2AAEC}">
      <dsp:nvSpPr>
        <dsp:cNvPr id="0" name=""/>
        <dsp:cNvSpPr/>
      </dsp:nvSpPr>
      <dsp:spPr>
        <a:xfrm>
          <a:off x="1003" y="648070"/>
          <a:ext cx="3912975" cy="4989044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b="1" kern="1200" dirty="0">
              <a:solidFill>
                <a:schemeClr val="tx1"/>
              </a:solidFill>
            </a:rPr>
            <a:t>Langue orale/ EMC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>
              <a:solidFill>
                <a:schemeClr val="tx1"/>
              </a:solidFill>
            </a:rPr>
            <a:t>« Qu’est-ce-que c’est que le temps qui passe? »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>
              <a:solidFill>
                <a:schemeClr val="tx1"/>
              </a:solidFill>
            </a:rPr>
            <a:t>« Pourquoi dit-on souvent « Je n’ai pas le temps? »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>
              <a:solidFill>
                <a:schemeClr val="tx1"/>
              </a:solidFill>
            </a:rPr>
            <a:t>Comment voit-on le temps passer?</a:t>
          </a:r>
        </a:p>
      </dsp:txBody>
      <dsp:txXfrm>
        <a:off x="1003" y="648070"/>
        <a:ext cx="3912975" cy="4989044"/>
      </dsp:txXfrm>
    </dsp:sp>
    <dsp:sp modelId="{13BC0806-AB7B-4884-B70C-0B57C5BDCFAD}">
      <dsp:nvSpPr>
        <dsp:cNvPr id="0" name=""/>
        <dsp:cNvSpPr/>
      </dsp:nvSpPr>
      <dsp:spPr>
        <a:xfrm>
          <a:off x="4305276" y="432050"/>
          <a:ext cx="3912975" cy="5421083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>
              <a:solidFill>
                <a:schemeClr val="tx1"/>
              </a:solidFill>
            </a:rPr>
            <a:t>Lecture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u="sng" kern="1200" dirty="0">
              <a:solidFill>
                <a:schemeClr val="tx1"/>
              </a:solidFill>
            </a:rPr>
            <a:t>Mercredi à la librairie</a:t>
          </a:r>
          <a:r>
            <a:rPr lang="fr-FR" sz="2700" kern="1200" dirty="0">
              <a:solidFill>
                <a:schemeClr val="tx1"/>
              </a:solidFill>
            </a:rPr>
            <a:t>, Sylvie </a:t>
          </a:r>
          <a:r>
            <a:rPr lang="fr-FR" sz="2700" kern="1200" dirty="0" err="1">
              <a:solidFill>
                <a:schemeClr val="tx1"/>
              </a:solidFill>
            </a:rPr>
            <a:t>Neeman</a:t>
          </a:r>
          <a:r>
            <a:rPr lang="fr-FR" sz="2700" kern="1200" dirty="0">
              <a:solidFill>
                <a:schemeClr val="tx1"/>
              </a:solidFill>
            </a:rPr>
            <a:t>, Olivier </a:t>
          </a:r>
          <a:r>
            <a:rPr lang="fr-FR" sz="2700" kern="1200" dirty="0" err="1">
              <a:solidFill>
                <a:schemeClr val="tx1"/>
              </a:solidFill>
            </a:rPr>
            <a:t>Tallec</a:t>
          </a:r>
          <a:endParaRPr lang="fr-FR" sz="2700" kern="1200" dirty="0">
            <a:solidFill>
              <a:schemeClr val="tx1"/>
            </a:solidFill>
          </a:endParaRP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u="sng" kern="1200" dirty="0">
              <a:solidFill>
                <a:schemeClr val="tx1"/>
              </a:solidFill>
            </a:rPr>
            <a:t>Tout change</a:t>
          </a:r>
          <a:r>
            <a:rPr lang="fr-FR" sz="2700" kern="1200" dirty="0">
              <a:solidFill>
                <a:schemeClr val="tx1"/>
              </a:solidFill>
            </a:rPr>
            <a:t>, Anthony Browne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u="sng" kern="1200" dirty="0">
              <a:solidFill>
                <a:schemeClr val="tx1"/>
              </a:solidFill>
            </a:rPr>
            <a:t>Le jardin du secret</a:t>
          </a:r>
          <a:r>
            <a:rPr lang="fr-FR" sz="2700" kern="1200" dirty="0">
              <a:solidFill>
                <a:schemeClr val="tx1"/>
              </a:solidFill>
            </a:rPr>
            <a:t>, C. </a:t>
          </a:r>
          <a:r>
            <a:rPr lang="fr-FR" sz="2700" kern="1200" dirty="0" err="1">
              <a:solidFill>
                <a:schemeClr val="tx1"/>
              </a:solidFill>
            </a:rPr>
            <a:t>Lavignette-Ammoun</a:t>
          </a:r>
          <a:endParaRPr lang="fr-FR" sz="2700" kern="1200" dirty="0">
            <a:solidFill>
              <a:schemeClr val="tx1"/>
            </a:solidFill>
          </a:endParaRP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u="sng" kern="1200" dirty="0">
              <a:solidFill>
                <a:schemeClr val="tx1"/>
              </a:solidFill>
            </a:rPr>
            <a:t>Moi, j’attends</a:t>
          </a:r>
          <a:r>
            <a:rPr lang="fr-FR" sz="2700" kern="1200" dirty="0">
              <a:solidFill>
                <a:schemeClr val="tx1"/>
              </a:solidFill>
            </a:rPr>
            <a:t>, Davide Cali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u="sng" kern="1200" dirty="0">
              <a:solidFill>
                <a:schemeClr val="tx1"/>
              </a:solidFill>
            </a:rPr>
            <a:t>Les folles journées de maman</a:t>
          </a:r>
          <a:r>
            <a:rPr lang="fr-FR" sz="2700" kern="1200" dirty="0">
              <a:solidFill>
                <a:schemeClr val="tx1"/>
              </a:solidFill>
            </a:rPr>
            <a:t>, Elise </a:t>
          </a:r>
          <a:r>
            <a:rPr lang="fr-FR" sz="2700" kern="1200" dirty="0" err="1">
              <a:solidFill>
                <a:schemeClr val="tx1"/>
              </a:solidFill>
            </a:rPr>
            <a:t>Raway</a:t>
          </a:r>
          <a:endParaRPr lang="fr-FR" sz="2700" kern="1200" dirty="0">
            <a:solidFill>
              <a:schemeClr val="tx1"/>
            </a:solidFill>
          </a:endParaRPr>
        </a:p>
      </dsp:txBody>
      <dsp:txXfrm>
        <a:off x="4305276" y="432050"/>
        <a:ext cx="3912975" cy="54210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578E0-255A-4789-B0C3-97D4B772EA06}">
      <dsp:nvSpPr>
        <dsp:cNvPr id="0" name=""/>
        <dsp:cNvSpPr/>
      </dsp:nvSpPr>
      <dsp:spPr>
        <a:xfrm>
          <a:off x="226358" y="149984"/>
          <a:ext cx="4550568" cy="2730341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>
              <a:solidFill>
                <a:schemeClr val="tx1"/>
              </a:solidFill>
            </a:rPr>
            <a:t>Arts visuels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>
              <a:solidFill>
                <a:schemeClr val="tx1"/>
              </a:solidFill>
            </a:rPr>
            <a:t>Composer une photo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>
              <a:solidFill>
                <a:schemeClr val="tx1"/>
              </a:solidFill>
            </a:rPr>
            <a:t>Construction d’une maison, d’une ville (en lien avec l’architecture)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>
              <a:solidFill>
                <a:schemeClr val="tx1"/>
              </a:solidFill>
            </a:rPr>
            <a:t>Les Vieux, les jeunes, de Dali</a:t>
          </a:r>
        </a:p>
      </dsp:txBody>
      <dsp:txXfrm>
        <a:off x="226358" y="149984"/>
        <a:ext cx="4550568" cy="2730341"/>
      </dsp:txXfrm>
    </dsp:sp>
    <dsp:sp modelId="{D4C39CBA-5FE3-41A7-9273-5BF3BC2623E9}">
      <dsp:nvSpPr>
        <dsp:cNvPr id="0" name=""/>
        <dsp:cNvSpPr/>
      </dsp:nvSpPr>
      <dsp:spPr>
        <a:xfrm>
          <a:off x="2917031" y="2847634"/>
          <a:ext cx="4550568" cy="2730341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>
              <a:solidFill>
                <a:schemeClr val="tx1"/>
              </a:solidFill>
            </a:rPr>
            <a:t>Ecrit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>
              <a:solidFill>
                <a:schemeClr val="tx1"/>
              </a:solidFill>
            </a:rPr>
            <a:t>« Quand je serai grand, je serai…. »</a:t>
          </a:r>
        </a:p>
      </dsp:txBody>
      <dsp:txXfrm>
        <a:off x="2917031" y="2847634"/>
        <a:ext cx="4550568" cy="2730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5BD72-C151-420B-B02B-9FFC9361C5D9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4B617-4C73-4D4B-A6E8-F8B8AFFE1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9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F8A678B-4DE6-451F-9ED3-091F8EE01A5E}" type="datetime1">
              <a:rPr lang="fr-FR" smtClean="0"/>
              <a:t>11/02/2019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A2A3-F686-4A93-8E98-054C42C83227}" type="datetime1">
              <a:rPr lang="fr-FR" smtClean="0"/>
              <a:t>11/02/2019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9D0C-EAE9-4B63-8B5C-7897FC326AC9}" type="datetime1">
              <a:rPr lang="fr-FR" smtClean="0"/>
              <a:t>11/02/2019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1EBAA9D-3D4F-4106-A641-DFB24F3AF906}" type="datetime1">
              <a:rPr lang="fr-FR" smtClean="0"/>
              <a:t>11/02/2019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5989B76-192D-40BB-8465-C26EF6F34BAF}" type="datetime1">
              <a:rPr lang="fr-FR" smtClean="0"/>
              <a:t>11/02/2019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A567-E633-4B20-A159-804CC98AC607}" type="datetime1">
              <a:rPr lang="fr-FR" smtClean="0"/>
              <a:t>11/02/2019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5BCE-73BC-4680-89B0-4040D5723567}" type="datetime1">
              <a:rPr lang="fr-FR" smtClean="0"/>
              <a:t>11/02/2019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D58A688-1B22-4C34-BD3A-A1C7E5A0E5DD}" type="datetime1">
              <a:rPr lang="fr-FR" smtClean="0"/>
              <a:t>11/02/2019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2EAC-43CF-49E6-9F64-19A8F393DD1C}" type="datetime1">
              <a:rPr lang="fr-FR" smtClean="0"/>
              <a:t>11/02/2019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FBF8820-F285-4C9E-B1EB-453DB52CA1EA}" type="datetime1">
              <a:rPr lang="fr-FR" smtClean="0"/>
              <a:t>11/02/2019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FF8659-37E0-4619-95D1-4D8C5C0B3E11}" type="datetime1">
              <a:rPr lang="fr-FR" smtClean="0"/>
              <a:t>11/02/2019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A9C35E0-4FA0-4A1C-811E-B84742D7E22E}" type="datetime1">
              <a:rPr lang="fr-FR" smtClean="0"/>
              <a:t>11/02/2019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Circonscription Lille 1 Centre</a:t>
            </a:r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28B2A83-B6F7-4702-90D2-7703E5AA5D2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7" Type="http://schemas.openxmlformats.org/officeDocument/2006/relationships/hyperlink" Target="https://fr.wikipedia.org/wiki/Vienne_(Autriche)" TargetMode="External"/><Relationship Id="rId2" Type="http://schemas.openxmlformats.org/officeDocument/2006/relationships/hyperlink" Target="http://www.etaletaculture.fr/histoire/depuis-quand-joue-t-on-aux-boul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Kunsthistorisches_Museum" TargetMode="External"/><Relationship Id="rId5" Type="http://schemas.openxmlformats.org/officeDocument/2006/relationships/hyperlink" Target="http://www.etaletaculture.fr/histoire/depuis-quand-joue-t-on-aux-boules/" TargetMode="Externa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La_Jeune_Fille_%C3%A0_la_perle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laclassealoeuvre.ac-lille.fr/ma-vie-vue-d-ici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Maths%20&#224;%20grand%20pas%20-%20pour%20les%20PS-MS.mp4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8243902" cy="189436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5400" dirty="0">
                <a:solidFill>
                  <a:srgbClr val="FF0000"/>
                </a:solidFill>
                <a:latin typeface="Comic Sans MS" pitchFamily="66" charset="0"/>
              </a:rPr>
              <a:t>ARTS et MATHEMATIQUES</a:t>
            </a:r>
            <a:r>
              <a:rPr lang="fr-FR" dirty="0">
                <a:latin typeface="Comic Sans MS" pitchFamily="66" charset="0"/>
              </a:rPr>
              <a:t/>
            </a:r>
            <a:br>
              <a:rPr lang="fr-FR" dirty="0">
                <a:latin typeface="Comic Sans MS" pitchFamily="66" charset="0"/>
              </a:rPr>
            </a:br>
            <a:endParaRPr lang="fr-FR" dirty="0">
              <a:latin typeface="Comic Sans MS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14546" y="2500306"/>
            <a:ext cx="6429420" cy="2643206"/>
          </a:xfrm>
        </p:spPr>
        <p:txBody>
          <a:bodyPr>
            <a:noAutofit/>
          </a:bodyPr>
          <a:lstStyle/>
          <a:p>
            <a:r>
              <a:rPr lang="fr-FR" sz="4000" dirty="0">
                <a:latin typeface="Comic Sans MS" pitchFamily="66" charset="0"/>
              </a:rPr>
              <a:t>Les Arts au service des Mathématiques et les Mathématiques au service des Arts…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6045348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fr-FR" sz="2800" b="1" dirty="0">
                <a:latin typeface="Comic Sans MS" pitchFamily="66" charset="0"/>
              </a:rPr>
              <a:t>B. Similitudes entre les deux domaines</a:t>
            </a:r>
          </a:p>
          <a:p>
            <a:pPr>
              <a:buNone/>
            </a:pPr>
            <a:endParaRPr lang="fr-FR" sz="2800" b="1" dirty="0"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800" b="1" dirty="0">
                <a:latin typeface="Comic Sans MS" pitchFamily="66" charset="0"/>
              </a:rPr>
              <a:t>Par l’objectif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- Passer du concret à l’abstrait ou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inversement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- Apprendre ensemble et vivre ensemble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- Découvrir, explorer, tirer parti de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procédés, de techniques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- Se constituer un répertoire, un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conservatoire</a:t>
            </a:r>
          </a:p>
          <a:p>
            <a:pPr>
              <a:buFont typeface="Wingdings" pitchFamily="2" charset="2"/>
              <a:buChar char="Ø"/>
            </a:pPr>
            <a:endParaRPr lang="fr-FR" sz="2800" b="1" dirty="0">
              <a:latin typeface="Comic Sans MS" pitchFamily="66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4917"/>
            <a:ext cx="4016933" cy="487362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47" y="3284984"/>
            <a:ext cx="4572000" cy="3302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28493" y="254917"/>
            <a:ext cx="3934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Synthèse réalisée dans la classe de Mme Morin, école Chénier Séverine, Lille 1 Centre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103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428596" y="142852"/>
            <a:ext cx="7467600" cy="604534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Par la démarche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Char char="-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« Apprendre en réfléchissant, en résolvant des problèmes 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ED4A733-DF96-4615-B6C3-DF568C28704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Schéma de la situation-problème: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Document inspiré de « </a:t>
            </a:r>
            <a:r>
              <a:rPr lang="fr-FR" u="sng" dirty="0"/>
              <a:t>Faire des maths </a:t>
            </a:r>
            <a:r>
              <a:rPr lang="fr-FR" dirty="0"/>
              <a:t>», guide l’enseignant, Ed. Erasme: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6A8D49A5-D22C-4DEB-8668-F167B0BD926C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9497260"/>
              </p:ext>
            </p:extLst>
          </p:nvPr>
        </p:nvGraphicFramePr>
        <p:xfrm>
          <a:off x="179512" y="322262"/>
          <a:ext cx="8363272" cy="621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23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2DBCEC-C0E3-4809-86B9-AB5727E0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A058DC-E1AB-41D4-94D3-250C90A7044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sz="2800" dirty="0">
                <a:latin typeface="Comic Sans MS" pitchFamily="66" charset="0"/>
              </a:rPr>
              <a:t>« Apprendre en s’exerçant »</a:t>
            </a:r>
          </a:p>
          <a:p>
            <a:endParaRPr lang="fr-FR" sz="2800" dirty="0">
              <a:latin typeface="Comic Sans MS" pitchFamily="66" charset="0"/>
            </a:endParaRPr>
          </a:p>
          <a:p>
            <a:endParaRPr lang="fr-F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93A1D4-2D78-4427-B4CE-27DFB472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6342" y="2273583"/>
            <a:ext cx="3190458" cy="438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345186"/>
              </p:ext>
            </p:extLst>
          </p:nvPr>
        </p:nvGraphicFramePr>
        <p:xfrm>
          <a:off x="92075" y="92075"/>
          <a:ext cx="3554413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Objet d’environnement du Gestionnaire de liaisons" showAsIcon="1" r:id="rId4" imgW="3555000" imgH="394920" progId="Package">
                  <p:embed/>
                </p:oleObj>
              </mc:Choice>
              <mc:Fallback>
                <p:oleObj name="Objet d’environnement du Gestionnaire de liaisons" showAsIcon="1" r:id="rId4" imgW="3555000" imgH="394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554413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0" y="3501007"/>
            <a:ext cx="4468534" cy="1968365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054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57166"/>
            <a:ext cx="7467600" cy="6116786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  <a:defRPr/>
            </a:pPr>
            <a:r>
              <a:rPr lang="fr-FR" b="1" dirty="0">
                <a:latin typeface="Comic Sans MS" pitchFamily="66" charset="0"/>
              </a:rPr>
              <a:t>Par les actions</a:t>
            </a:r>
          </a:p>
          <a:p>
            <a:pPr lvl="0">
              <a:buFontTx/>
              <a:buChar char="-"/>
              <a:defRPr/>
            </a:pPr>
            <a:r>
              <a:rPr lang="fr-FR" dirty="0">
                <a:latin typeface="Comic Sans MS" pitchFamily="66" charset="0"/>
              </a:rPr>
              <a:t>Percevoir, regarder</a:t>
            </a: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</p:txBody>
      </p:sp>
      <p:pic>
        <p:nvPicPr>
          <p:cNvPr id="4" name="Image 3" descr="arts et maths 4.jp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0"/>
            <a:ext cx="4915586" cy="4744112"/>
          </a:xfrm>
          <a:prstGeom prst="rect">
            <a:avLst/>
          </a:prstGeom>
        </p:spPr>
      </p:pic>
      <p:pic>
        <p:nvPicPr>
          <p:cNvPr id="5" name="Image 4" descr="Afficher lâimage sourc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616" y="3095338"/>
            <a:ext cx="2128890" cy="329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1" y="1652727"/>
            <a:ext cx="3394720" cy="482122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301610" cy="440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3032027" cy="404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4572008"/>
            <a:ext cx="72866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  <a:defRPr/>
            </a:pPr>
            <a:r>
              <a:rPr lang="fr-FR" sz="2800" dirty="0">
                <a:latin typeface="Comic Sans MS" pitchFamily="66" charset="0"/>
              </a:rPr>
              <a:t>Composer, décomposer, recomposer</a:t>
            </a:r>
          </a:p>
          <a:p>
            <a:pPr lvl="0">
              <a:buFontTx/>
              <a:buChar char="-"/>
              <a:defRPr/>
            </a:pPr>
            <a:endParaRPr lang="fr-FR" sz="2800" dirty="0">
              <a:latin typeface="Comic Sans MS" pitchFamily="66" charset="0"/>
            </a:endParaRPr>
          </a:p>
          <a:p>
            <a:pPr algn="ctr">
              <a:buNone/>
            </a:pPr>
            <a:r>
              <a:rPr lang="fr-FR" sz="2800" dirty="0"/>
              <a:t>5 c’est 3 et 2</a:t>
            </a:r>
          </a:p>
          <a:p>
            <a:pPr algn="ctr">
              <a:buNone/>
            </a:pPr>
            <a:r>
              <a:rPr lang="fr-FR" sz="2800" dirty="0"/>
              <a:t>3 et 2, c’est 5</a:t>
            </a:r>
          </a:p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405158"/>
            <a:ext cx="7467600" cy="5614938"/>
          </a:xfrm>
        </p:spPr>
        <p:txBody>
          <a:bodyPr/>
          <a:lstStyle/>
          <a:p>
            <a:pPr lvl="0">
              <a:buFontTx/>
              <a:buChar char="-"/>
              <a:defRPr/>
            </a:pPr>
            <a:r>
              <a:rPr lang="fr-FR" dirty="0">
                <a:latin typeface="Comic Sans MS" pitchFamily="66" charset="0"/>
              </a:rPr>
              <a:t>Comparer			Comparer des collections</a:t>
            </a:r>
          </a:p>
          <a:p>
            <a:pPr lvl="0">
              <a:buNone/>
              <a:defRPr/>
            </a:pPr>
            <a:r>
              <a:rPr lang="fr-FR" dirty="0">
                <a:latin typeface="Comic Sans MS" pitchFamily="66" charset="0"/>
              </a:rPr>
              <a:t>					(séquence </a:t>
            </a:r>
            <a:r>
              <a:rPr lang="fr-FR" u="sng" dirty="0">
                <a:latin typeface="Comic Sans MS" pitchFamily="66" charset="0"/>
              </a:rPr>
              <a:t>Du Vécu au jeu </a:t>
            </a:r>
            <a:r>
              <a:rPr lang="fr-FR" dirty="0">
                <a:latin typeface="Comic Sans MS" pitchFamily="66" charset="0"/>
              </a:rPr>
              <a:t>				</a:t>
            </a:r>
            <a:r>
              <a:rPr lang="fr-FR" u="sng" dirty="0">
                <a:latin typeface="Comic Sans MS" pitchFamily="66" charset="0"/>
              </a:rPr>
              <a:t>mathématique</a:t>
            </a:r>
            <a:r>
              <a:rPr lang="fr-FR" dirty="0">
                <a:latin typeface="Comic Sans MS" pitchFamily="66" charset="0"/>
              </a:rPr>
              <a:t>)</a:t>
            </a: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EBBD6D-B8C5-4C3D-8AC5-CECB65C12ACF}"/>
              </a:ext>
            </a:extLst>
          </p:cNvPr>
          <p:cNvSpPr txBox="1"/>
          <p:nvPr/>
        </p:nvSpPr>
        <p:spPr>
          <a:xfrm>
            <a:off x="485800" y="4387974"/>
            <a:ext cx="419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2" tooltip="http://www.etaletaculture.fr/histoire/depuis-quand-joue-t-on-aux-boules/"/>
              </a:rPr>
              <a:t>Cette photo</a:t>
            </a:r>
            <a:r>
              <a:rPr lang="fr-FR" sz="900"/>
              <a:t> par Auteur inconnu est soumis à la licence </a:t>
            </a:r>
            <a:r>
              <a:rPr lang="fr-FR" sz="900">
                <a:hlinkClick r:id="rId3" tooltip="https://creativecommons.org/licenses/by-nc-nd/3.0/"/>
              </a:rPr>
              <a:t>CC BY-NC-ND</a:t>
            </a:r>
            <a:endParaRPr lang="fr-FR" sz="9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88AB98-4A76-48A2-86FB-05B630B1A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85800" y="1816223"/>
            <a:ext cx="6850756" cy="42038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E23DF6-0674-402A-A18B-A94871CFAAE8}"/>
              </a:ext>
            </a:extLst>
          </p:cNvPr>
          <p:cNvSpPr txBox="1"/>
          <p:nvPr/>
        </p:nvSpPr>
        <p:spPr>
          <a:xfrm>
            <a:off x="3762400" y="5789265"/>
            <a:ext cx="419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2" tooltip="http://www.etaletaculture.fr/histoire/depuis-quand-joue-t-on-aux-boules/"/>
              </a:rPr>
              <a:t>Cette photo</a:t>
            </a:r>
            <a:r>
              <a:rPr lang="fr-FR" sz="900"/>
              <a:t> par Auteur inconnu est soumis à la licence </a:t>
            </a:r>
            <a:r>
              <a:rPr lang="fr-FR" sz="900">
                <a:hlinkClick r:id="rId3" tooltip="https://creativecommons.org/licenses/by-nc-nd/3.0/"/>
              </a:rPr>
              <a:t>CC BY-NC-ND</a:t>
            </a:r>
            <a:endParaRPr lang="fr-FR" sz="90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98DC6791-388E-4106-BB6F-E1A166FE8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00" y="6103592"/>
            <a:ext cx="5220459" cy="132856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Jeux d’enfants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Pieter Bruegel l’Ancien, 1560,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Kunsthistorisches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 Museum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à 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 tooltip="Vienne (Autriche)"/>
              </a:rPr>
              <a:t>Vienne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3638E3-6380-4611-824E-8BAB78E1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4536BB5-D80C-425D-9A4E-4B8FE9F274E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71600" y="476672"/>
            <a:ext cx="4162526" cy="48736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9F43193-E767-4B3A-BD9E-78FD979B5ADC}"/>
              </a:ext>
            </a:extLst>
          </p:cNvPr>
          <p:cNvSpPr txBox="1"/>
          <p:nvPr/>
        </p:nvSpPr>
        <p:spPr>
          <a:xfrm>
            <a:off x="971600" y="5350297"/>
            <a:ext cx="41625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3" tooltip="https://fr.wikipedia.org/wiki/La_Jeune_Fille_%C3%A0_la_perle"/>
              </a:rPr>
              <a:t>Cette photo</a:t>
            </a:r>
            <a:r>
              <a:rPr lang="fr-FR" sz="900"/>
              <a:t> par Auteur inconnu est soumis à la licence </a:t>
            </a:r>
            <a:r>
              <a:rPr lang="fr-FR" sz="900">
                <a:hlinkClick r:id="rId4" tooltip="https://creativecommons.org/licenses/by-sa/3.0/"/>
              </a:rPr>
              <a:t>CC BY-SA</a:t>
            </a:r>
            <a:endParaRPr lang="fr-FR" sz="900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872D5A53-04A7-413B-9333-B851AD1C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48580"/>
            <a:ext cx="8291264" cy="16055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La Jeune fille à la perle, Vermeer, 1665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2743D4-C706-4E04-935D-7678852618EE}"/>
              </a:ext>
            </a:extLst>
          </p:cNvPr>
          <p:cNvSpPr txBox="1"/>
          <p:nvPr/>
        </p:nvSpPr>
        <p:spPr>
          <a:xfrm>
            <a:off x="5508104" y="1417638"/>
            <a:ext cx="2931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  <a:defRPr/>
            </a:pPr>
            <a:r>
              <a:rPr lang="fr-FR" sz="3200" dirty="0">
                <a:latin typeface="Comic Sans MS" pitchFamily="66" charset="0"/>
              </a:rPr>
              <a:t> En lien avec …….Comparer des images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056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E05AFC-A83C-42CC-AAE6-51B9A50BE97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384048"/>
            <a:ext cx="7467600" cy="6089904"/>
          </a:xfrm>
        </p:spPr>
        <p:txBody>
          <a:bodyPr>
            <a:normAutofit/>
          </a:bodyPr>
          <a:lstStyle/>
          <a:p>
            <a:pPr lvl="0">
              <a:buNone/>
              <a:defRPr/>
            </a:pPr>
            <a:r>
              <a:rPr lang="fr-FR" dirty="0">
                <a:latin typeface="Comic Sans MS" pitchFamily="66" charset="0"/>
              </a:rPr>
              <a:t>Comparer des longueurs, 	des durées</a:t>
            </a: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pPr lvl="0">
              <a:buNone/>
              <a:defRPr/>
            </a:pPr>
            <a:r>
              <a:rPr lang="fr-FR" dirty="0">
                <a:latin typeface="Comic Sans MS" pitchFamily="66" charset="0"/>
              </a:rPr>
              <a:t>				Travail sur l’écoute musicale</a:t>
            </a:r>
          </a:p>
          <a:p>
            <a:pPr lvl="0">
              <a:buNone/>
              <a:defRPr/>
            </a:pPr>
            <a:endParaRPr lang="fr-FR" dirty="0">
              <a:latin typeface="Comic Sans MS" pitchFamily="66" charset="0"/>
            </a:endParaRPr>
          </a:p>
          <a:p>
            <a:pPr>
              <a:buNone/>
              <a:defRPr/>
            </a:pPr>
            <a:endParaRPr lang="fr-FR" dirty="0"/>
          </a:p>
          <a:p>
            <a:pPr>
              <a:buNone/>
              <a:defRPr/>
            </a:pPr>
            <a:r>
              <a:rPr lang="fr-FR" dirty="0"/>
              <a:t>Se repérer</a:t>
            </a:r>
          </a:p>
          <a:p>
            <a:pPr marL="0" indent="0">
              <a:buNone/>
            </a:pPr>
            <a:r>
              <a:rPr lang="fr-FR" dirty="0">
                <a:latin typeface="Comic Sans MS" pitchFamily="66" charset="0"/>
              </a:rPr>
              <a:t>			travail sur le repérage dans l’espace: expression corporelle, arts visuels, mathématiques</a:t>
            </a:r>
          </a:p>
          <a:p>
            <a:pPr marL="0" indent="0">
              <a:buNone/>
            </a:pPr>
            <a:endParaRPr lang="fr-FR" dirty="0">
              <a:latin typeface="Comic Sans MS" pitchFamily="66" charset="0"/>
            </a:endParaRPr>
          </a:p>
          <a:p>
            <a:endParaRPr lang="fr-FR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06EB222B-8B81-44B6-B505-5FEB4945C5EC}"/>
              </a:ext>
            </a:extLst>
          </p:cNvPr>
          <p:cNvSpPr/>
          <p:nvPr/>
        </p:nvSpPr>
        <p:spPr>
          <a:xfrm>
            <a:off x="971600" y="1196752"/>
            <a:ext cx="216024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456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>
                <a:latin typeface="Comic Sans MS" pitchFamily="66" charset="0"/>
              </a:rPr>
              <a:t>3 temps de formation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latin typeface="Comic Sans MS" pitchFamily="66" charset="0"/>
              </a:rPr>
              <a:t>Mercredi 5 décembre, 9h-12h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Salle verte de la CEREMA</a:t>
            </a:r>
          </a:p>
          <a:p>
            <a:pPr>
              <a:buNone/>
            </a:pPr>
            <a:endParaRPr lang="fr-FR" sz="2800" dirty="0">
              <a:latin typeface="Comic Sans MS" pitchFamily="66" charset="0"/>
            </a:endParaRPr>
          </a:p>
          <a:p>
            <a:pPr>
              <a:buNone/>
            </a:pPr>
            <a:endParaRPr lang="fr-FR" sz="2800" dirty="0">
              <a:latin typeface="Comic Sans MS" pitchFamily="66" charset="0"/>
            </a:endParaRPr>
          </a:p>
          <a:p>
            <a:r>
              <a:rPr lang="fr-FR" sz="2800" dirty="0">
                <a:latin typeface="Comic Sans MS" pitchFamily="66" charset="0"/>
              </a:rPr>
              <a:t>Un temps de travail à distance</a:t>
            </a:r>
          </a:p>
          <a:p>
            <a:pPr>
              <a:buNone/>
            </a:pPr>
            <a:endParaRPr lang="fr-FR" sz="2800" dirty="0">
              <a:latin typeface="Comic Sans MS" pitchFamily="66" charset="0"/>
            </a:endParaRPr>
          </a:p>
          <a:p>
            <a:pPr>
              <a:buNone/>
            </a:pPr>
            <a:endParaRPr lang="fr-FR" sz="2800" dirty="0">
              <a:latin typeface="Comic Sans MS" pitchFamily="66" charset="0"/>
            </a:endParaRPr>
          </a:p>
          <a:p>
            <a:r>
              <a:rPr lang="fr-FR" sz="2800" dirty="0">
                <a:latin typeface="Comic Sans MS" pitchFamily="66" charset="0"/>
              </a:rPr>
              <a:t>Mercredi 13 mars, 9h-12h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Salle verte de la CEREMA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Comic Sans MS" pitchFamily="66" charset="0"/>
              </a:rPr>
              <a:t>Trier, classer, sérier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4071" b="40228"/>
          <a:stretch>
            <a:fillRect/>
          </a:stretch>
        </p:blipFill>
        <p:spPr bwMode="auto">
          <a:xfrm rot="5400000">
            <a:off x="4180436" y="2106052"/>
            <a:ext cx="649816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Afficher lâimage 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9" y="2466940"/>
            <a:ext cx="3786214" cy="2839661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440517-7924-46F2-8B87-36AC30BD863B}"/>
              </a:ext>
            </a:extLst>
          </p:cNvPr>
          <p:cNvSpPr txBox="1"/>
          <p:nvPr/>
        </p:nvSpPr>
        <p:spPr>
          <a:xfrm>
            <a:off x="2356679" y="6126475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Premiers pas vers l’image, IA du Nord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5973910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Comic Sans MS" pitchFamily="66" charset="0"/>
              </a:rPr>
              <a:t>Reproduire</a:t>
            </a:r>
          </a:p>
          <a:p>
            <a:pPr>
              <a:buNone/>
            </a:pPr>
            <a:r>
              <a:rPr lang="fr-FR" sz="3200" dirty="0">
                <a:latin typeface="Comic Sans MS" pitchFamily="66" charset="0"/>
              </a:rPr>
              <a:t>= Concept de rythme, en musique</a:t>
            </a:r>
          </a:p>
          <a:p>
            <a:pPr>
              <a:buNone/>
            </a:pPr>
            <a:endParaRPr lang="fr-FR" sz="3200" dirty="0">
              <a:latin typeface="Comic Sans MS" pitchFamily="66" charset="0"/>
            </a:endParaRPr>
          </a:p>
          <a:p>
            <a:pPr>
              <a:buNone/>
            </a:pPr>
            <a:r>
              <a:rPr lang="fr-FR" sz="3200" dirty="0">
                <a:latin typeface="Comic Sans MS" pitchFamily="66" charset="0"/>
              </a:rPr>
              <a:t>En lien avec les algorithmes</a:t>
            </a:r>
          </a:p>
          <a:p>
            <a:pPr>
              <a:buNone/>
            </a:pPr>
            <a:endParaRPr lang="fr-FR" sz="3200" dirty="0">
              <a:latin typeface="Comic Sans MS" pitchFamily="66" charset="0"/>
            </a:endParaRPr>
          </a:p>
          <a:p>
            <a:pPr>
              <a:buNone/>
            </a:pPr>
            <a:endParaRPr lang="fr-FR" sz="4000" dirty="0">
              <a:latin typeface="Comic Sans MS" pitchFamily="66" charset="0"/>
            </a:endParaRPr>
          </a:p>
          <a:p>
            <a:pPr>
              <a:buNone/>
            </a:pPr>
            <a:endParaRPr lang="fr-FR" sz="4000" dirty="0">
              <a:latin typeface="Comic Sans MS" pitchFamily="66" charset="0"/>
            </a:endParaRPr>
          </a:p>
        </p:txBody>
      </p:sp>
      <p:pic>
        <p:nvPicPr>
          <p:cNvPr id="4" name="Picture 2" descr="Afficher lâimage source">
            <a:extLst>
              <a:ext uri="{FF2B5EF4-FFF2-40B4-BE49-F238E27FC236}">
                <a16:creationId xmlns:a16="http://schemas.microsoft.com/office/drawing/2014/main" id="{585BAA7D-4BE7-423A-A250-CFC3A338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24944"/>
            <a:ext cx="5194920" cy="367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r>
              <a:rPr lang="fr-FR" sz="3200" dirty="0">
                <a:latin typeface="Comic Sans MS" pitchFamily="66" charset="0"/>
              </a:rPr>
              <a:t>Poursuivre</a:t>
            </a:r>
          </a:p>
          <a:p>
            <a:pPr marL="0" indent="0">
              <a:buNone/>
            </a:pPr>
            <a:r>
              <a:rPr lang="fr-FR" sz="3200" dirty="0">
                <a:latin typeface="Comic Sans MS" pitchFamily="66" charset="0"/>
              </a:rPr>
              <a:t>En arts:</a:t>
            </a:r>
          </a:p>
          <a:p>
            <a:pPr marL="0" indent="0">
              <a:buNone/>
            </a:pPr>
            <a:endParaRPr lang="fr-FR" sz="3200" dirty="0">
              <a:latin typeface="Comic Sans MS" pitchFamily="66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BA400E-595C-4CA6-9CF0-FDC01CDDE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79" y="300046"/>
            <a:ext cx="3101421" cy="48691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B11A68-A347-4DB0-B308-D5F557435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3" y="2060848"/>
            <a:ext cx="4464346" cy="3717032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FBEA21-7490-4E24-AC73-C626AACAE8C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4494"/>
            <a:ext cx="4228108" cy="606901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1A1BB05-E19D-4677-83AE-B4D3742A093F}"/>
              </a:ext>
            </a:extLst>
          </p:cNvPr>
          <p:cNvSpPr txBox="1"/>
          <p:nvPr/>
        </p:nvSpPr>
        <p:spPr>
          <a:xfrm>
            <a:off x="4993629" y="1484784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Premiers pas vers l’image, IA du Nord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220072" y="2852936"/>
            <a:ext cx="3559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Comic Sans MS" pitchFamily="66" charset="0"/>
              </a:rPr>
              <a:t>En mathématiques:</a:t>
            </a:r>
          </a:p>
          <a:p>
            <a:endParaRPr lang="fr-FR" sz="3600" dirty="0">
              <a:latin typeface="Comic Sans MS" pitchFamily="66" charset="0"/>
            </a:endParaRPr>
          </a:p>
          <a:p>
            <a:r>
              <a:rPr lang="fr-FR" sz="3600" dirty="0">
                <a:latin typeface="Comic Sans MS" pitchFamily="66" charset="0"/>
              </a:rPr>
              <a:t>1- 2- 3- 4- ………………………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011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A9AB198-3913-49AB-B157-D7D6CF23AC5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>
            <a:normAutofit lnSpcReduction="10000"/>
          </a:bodyPr>
          <a:lstStyle/>
          <a:p>
            <a:r>
              <a:rPr lang="fr-FR" sz="3200" dirty="0">
                <a:latin typeface="Comic Sans MS" pitchFamily="66" charset="0"/>
              </a:rPr>
              <a:t>Transformer</a:t>
            </a:r>
          </a:p>
          <a:p>
            <a:pPr marL="0" indent="0">
              <a:buNone/>
            </a:pPr>
            <a:r>
              <a:rPr lang="fr-FR" sz="3200" dirty="0">
                <a:latin typeface="Comic Sans MS" pitchFamily="66" charset="0"/>
              </a:rPr>
              <a:t>En arts:</a:t>
            </a:r>
          </a:p>
          <a:p>
            <a:endParaRPr lang="fr-FR" sz="3200" dirty="0">
              <a:latin typeface="Comic Sans MS" pitchFamily="66" charset="0"/>
            </a:endParaRPr>
          </a:p>
          <a:p>
            <a:endParaRPr lang="fr-FR" sz="3200" dirty="0">
              <a:latin typeface="Comic Sans MS" pitchFamily="66" charset="0"/>
            </a:endParaRPr>
          </a:p>
          <a:p>
            <a:endParaRPr lang="fr-FR" sz="3200" dirty="0">
              <a:latin typeface="Comic Sans MS" pitchFamily="66" charset="0"/>
            </a:endParaRPr>
          </a:p>
          <a:p>
            <a:endParaRPr lang="fr-FR" sz="3200" dirty="0">
              <a:latin typeface="Comic Sans MS" pitchFamily="66" charset="0"/>
            </a:endParaRPr>
          </a:p>
          <a:p>
            <a:endParaRPr lang="fr-FR" sz="3200" dirty="0">
              <a:latin typeface="Comic Sans MS" pitchFamily="66" charset="0"/>
            </a:endParaRPr>
          </a:p>
          <a:p>
            <a:endParaRPr lang="fr-FR" sz="3200" dirty="0">
              <a:latin typeface="Comic Sans MS" pitchFamily="66" charset="0"/>
            </a:endParaRPr>
          </a:p>
          <a:p>
            <a:endParaRPr lang="fr-FR" sz="3200" dirty="0">
              <a:latin typeface="Comic Sans MS" pitchFamily="66" charset="0"/>
            </a:endParaRPr>
          </a:p>
          <a:p>
            <a:r>
              <a:rPr lang="fr-FR" sz="3200" dirty="0">
                <a:latin typeface="Comic Sans MS" pitchFamily="66" charset="0"/>
              </a:rPr>
              <a:t>En mathématiques:</a:t>
            </a:r>
          </a:p>
          <a:p>
            <a:pPr marL="0" indent="0">
              <a:buNone/>
            </a:pPr>
            <a:r>
              <a:rPr lang="fr-FR" sz="3200" i="1" dirty="0">
                <a:latin typeface="Comic Sans MS" pitchFamily="66" charset="0"/>
              </a:rPr>
              <a:t>« Si je mets deux jetons en plus, combien cela fait? »</a:t>
            </a:r>
          </a:p>
          <a:p>
            <a:endParaRPr lang="fr-FR" sz="3200" dirty="0">
              <a:latin typeface="Comic Sans MS" pitchFamily="66" charset="0"/>
            </a:endParaRPr>
          </a:p>
          <a:p>
            <a:endParaRPr lang="fr-FR" sz="3200" dirty="0">
              <a:latin typeface="Comic Sans MS" pitchFamily="66" charset="0"/>
            </a:endParaRP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D02E84-946B-4989-A809-9491E6858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" y="1412776"/>
            <a:ext cx="3898395" cy="29171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7509B8-15CB-4D4A-8068-4B94834DA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2656"/>
            <a:ext cx="4572000" cy="341860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049CA73-4C51-4D53-BAF5-690B6B87FCC8}"/>
              </a:ext>
            </a:extLst>
          </p:cNvPr>
          <p:cNvSpPr txBox="1"/>
          <p:nvPr/>
        </p:nvSpPr>
        <p:spPr>
          <a:xfrm>
            <a:off x="4353176" y="3773672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Premiers pas vers l’image, IA du Nord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4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A84265-E84F-43DD-AA8D-31104F14EA4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>
                <a:latin typeface="Comic Sans MS" pitchFamily="66" charset="0"/>
              </a:rPr>
              <a:t>B. La mise en valeur</a:t>
            </a:r>
          </a:p>
          <a:p>
            <a:pPr>
              <a:buNone/>
            </a:pPr>
            <a:endParaRPr lang="fr-FR" b="1" dirty="0"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b="1" dirty="0">
                <a:latin typeface="Comic Sans MS" pitchFamily="66" charset="0"/>
              </a:rPr>
              <a:t>Semaines, journées thématiques</a:t>
            </a:r>
          </a:p>
          <a:p>
            <a:pPr>
              <a:buFont typeface="Wingdings" pitchFamily="2" charset="2"/>
              <a:buChar char="Ø"/>
            </a:pPr>
            <a:endParaRPr lang="fr-FR" b="1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dirty="0">
                <a:latin typeface="Comic Sans MS" pitchFamily="66" charset="0"/>
              </a:rPr>
              <a:t>Semaine du son (janvier)</a:t>
            </a:r>
          </a:p>
          <a:p>
            <a:pPr>
              <a:buFontTx/>
              <a:buChar char="-"/>
            </a:pPr>
            <a:endParaRPr lang="fr-FR" dirty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dirty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dirty="0">
              <a:latin typeface="Comic Sans MS" pitchFamily="66" charset="0"/>
            </a:endParaRPr>
          </a:p>
          <a:p>
            <a:pPr>
              <a:buNone/>
            </a:pPr>
            <a:endParaRPr lang="fr-FR" b="1" dirty="0">
              <a:latin typeface="Comic Sans MS" pitchFamily="66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9D929B-EDEB-4B86-BD96-0E91F7E7E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4" y="3212976"/>
            <a:ext cx="7467600" cy="1852458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821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D39C5F-212A-4FE1-8556-9F3567B3A99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94" y="3197264"/>
            <a:ext cx="6563072" cy="342600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EA2907-0C4B-4058-BB6B-AFFF036A99BC}"/>
              </a:ext>
            </a:extLst>
          </p:cNvPr>
          <p:cNvSpPr/>
          <p:nvPr/>
        </p:nvSpPr>
        <p:spPr>
          <a:xfrm>
            <a:off x="477306" y="250536"/>
            <a:ext cx="79831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FR" sz="2800" dirty="0">
                <a:solidFill>
                  <a:srgbClr val="FF0000"/>
                </a:solidFill>
                <a:latin typeface="Comic Sans MS" pitchFamily="66" charset="0"/>
              </a:rPr>
              <a:t>« Un jour, un geste »</a:t>
            </a:r>
            <a:r>
              <a:rPr lang="fr-FR" sz="2800" dirty="0"/>
              <a:t>  (avril)</a:t>
            </a:r>
          </a:p>
          <a:p>
            <a:pPr>
              <a:buFontTx/>
              <a:buChar char="-"/>
            </a:pPr>
            <a:r>
              <a:rPr lang="fr-FR" sz="2800" dirty="0"/>
              <a:t> une semaine de rencontres et de pratiques artistiques</a:t>
            </a:r>
          </a:p>
          <a:p>
            <a:r>
              <a:rPr lang="fr-FR" sz="2800" b="1" dirty="0"/>
              <a:t>une série d’activités courtes et ponctuelles en privilégiant une entrée par le « faire ».</a:t>
            </a:r>
            <a:endParaRPr lang="fr-FR" sz="28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388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8F8DB2-4028-4440-9473-943E09D41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LA GRANDE LESSIVE (en mars et en octobre)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12C1F44-D146-4452-8C62-7B6C93F8450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1" y="1600200"/>
            <a:ext cx="7024217" cy="4873625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95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FBBBC1-89CB-4ABA-97FE-5056C7AC541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075240" cy="6453336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>« La semaine des mathématiques »</a:t>
            </a:r>
            <a:r>
              <a:rPr lang="fr-FR" dirty="0"/>
              <a:t> (mois de mars)</a:t>
            </a:r>
          </a:p>
          <a:p>
            <a:pPr marL="0" indent="0">
              <a:buNone/>
            </a:pPr>
            <a:r>
              <a:rPr lang="fr-FR" dirty="0"/>
              <a:t>Exemples d’énigmes proposées en maternelle, </a:t>
            </a:r>
          </a:p>
          <a:p>
            <a:pPr marL="0" indent="0">
              <a:buNone/>
            </a:pPr>
            <a:r>
              <a:rPr lang="fr-FR" b="1" dirty="0"/>
              <a:t>PS</a:t>
            </a:r>
          </a:p>
          <a:p>
            <a:pPr>
              <a:buFontTx/>
              <a:buChar char="-"/>
            </a:pPr>
            <a:r>
              <a:rPr lang="fr-FR" dirty="0"/>
              <a:t>1 – Construire un pont (avec des cubes, pièces emboîtables). 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 2 – Construire la plus haute tour possible. 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3 – Avec des bouchons (de bouteilles de lait) faire un mur le plus haut possible… (le mur en quinconce est un passage obligé : il faut montrer sa construction…) 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4 – Construire une « maison » (ou cachette) pour un personnage miniature. 4 bis – Trouver l’élève le plus grand et le plus petit de la classe.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219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1F4E2A-FEF4-4E0F-9B72-765EF70E938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MS</a:t>
            </a:r>
          </a:p>
          <a:p>
            <a:r>
              <a:rPr lang="fr-FR" dirty="0"/>
              <a:t>5 – Tricoter des chaussettes pour Blanche Neige et les sept nains (si on ne sait pas tricoter, on peut dessiner les chaussettes). </a:t>
            </a:r>
          </a:p>
          <a:p>
            <a:endParaRPr lang="fr-FR" dirty="0"/>
          </a:p>
          <a:p>
            <a:r>
              <a:rPr lang="fr-FR" dirty="0"/>
              <a:t>6 – Un pour un Préparer un ballon, un livre, un cahier, un stylo par élève présent dans la classe.</a:t>
            </a:r>
          </a:p>
          <a:p>
            <a:endParaRPr lang="fr-FR" dirty="0"/>
          </a:p>
          <a:p>
            <a:r>
              <a:rPr lang="fr-FR" dirty="0"/>
              <a:t>7 - Les gobelets : placer un jeton (une allumette, un bouchon, un bouton, un cube…) et un seul sous chaque gobelet (beaucoup de gobelets opaques, environ 50 – retournés, placés en désordre)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04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rts et maths 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4212436" cy="2928958"/>
          </a:xfrm>
        </p:spPr>
      </p:pic>
      <p:pic>
        <p:nvPicPr>
          <p:cNvPr id="1026" name="Picture 2" descr="Afficher lâimage sour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643314"/>
            <a:ext cx="4071926" cy="2884281"/>
          </a:xfrm>
          <a:prstGeom prst="rect">
            <a:avLst/>
          </a:prstGeom>
          <a:noFill/>
        </p:spPr>
      </p:pic>
      <p:pic>
        <p:nvPicPr>
          <p:cNvPr id="1028" name="Picture 4" descr="Afficher lâimage 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500042"/>
            <a:ext cx="3990246" cy="2643928"/>
          </a:xfrm>
          <a:prstGeom prst="rect">
            <a:avLst/>
          </a:prstGeom>
          <a:noFill/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42FB6D-FCAC-4AF3-A534-BB03B99D91A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GS</a:t>
            </a:r>
          </a:p>
          <a:p>
            <a:r>
              <a:rPr lang="fr-FR" dirty="0"/>
              <a:t>Avec 25 roues combien peut-on fabriquer de vélos, combien de tricycles?</a:t>
            </a:r>
          </a:p>
          <a:p>
            <a:r>
              <a:rPr lang="fr-FR" dirty="0"/>
              <a:t> 10 – A partir de deux « bacs » contenant beaucoup d’objets (non dénombrables : bac de lego ou de petits objets encastrables, boîte à boutons, collections de bouchons divers, de cubes, de buchettes…) désigner celui qui contient le plus d’objets ? </a:t>
            </a:r>
          </a:p>
          <a:p>
            <a:r>
              <a:rPr lang="fr-FR" dirty="0"/>
              <a:t>11 – Les tours de Hanoï 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82F7D5-5239-4C0E-A69F-2799755BD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44" y="4296954"/>
            <a:ext cx="5076056" cy="2590281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885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E1E6C-52FB-4727-8968-4F23115B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Site de partage et de mise en valeur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proposé par DSDEN du Nord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9BD6BF-1483-467F-8BE6-087DE016DCC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>
                <a:solidFill>
                  <a:srgbClr val="002060"/>
                </a:solidFill>
                <a:hlinkClick r:id="rId2"/>
              </a:rPr>
              <a:t>http://laclassealoeuvre.ac-lille.fr/ma-vie-vue-d-ici.html</a:t>
            </a:r>
            <a:endParaRPr lang="fr-FR" sz="3600" dirty="0">
              <a:solidFill>
                <a:srgbClr val="00206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863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C1E34C-E28E-45B8-800A-355CB3BC02E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latin typeface="Comic Sans MS" pitchFamily="66" charset="0"/>
              </a:rPr>
              <a:t>Pédagogie de projet</a:t>
            </a:r>
          </a:p>
          <a:p>
            <a:pPr>
              <a:buNone/>
            </a:pPr>
            <a:r>
              <a:rPr lang="fr-FR" dirty="0">
                <a:latin typeface="Comic Sans MS" pitchFamily="66" charset="0"/>
              </a:rPr>
              <a:t>Exemple: L’exposition sur la ville</a:t>
            </a:r>
          </a:p>
          <a:p>
            <a:pPr>
              <a:buNone/>
            </a:pPr>
            <a:endParaRPr lang="fr-FR" dirty="0">
              <a:latin typeface="Comic Sans MS" pitchFamily="66" charset="0"/>
            </a:endParaRPr>
          </a:p>
          <a:p>
            <a:pPr>
              <a:buNone/>
            </a:pPr>
            <a:endParaRPr lang="fr-FR" dirty="0">
              <a:latin typeface="Comic Sans MS" pitchFamily="66" charset="0"/>
            </a:endParaRPr>
          </a:p>
          <a:p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0E45FA02-F9CA-4BC5-A677-71B396527F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209955"/>
              </p:ext>
            </p:extLst>
          </p:nvPr>
        </p:nvGraphicFramePr>
        <p:xfrm>
          <a:off x="457200" y="1397000"/>
          <a:ext cx="8003232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579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A4CEB-56BE-4311-8374-78181224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6FC0B71-2CE0-471E-B341-2E74D021618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7467600" cy="5767123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12EFF77-02DF-483B-9157-D5EE568A68B7}"/>
              </a:ext>
            </a:extLst>
          </p:cNvPr>
          <p:cNvSpPr txBox="1"/>
          <p:nvPr/>
        </p:nvSpPr>
        <p:spPr>
          <a:xfrm>
            <a:off x="457200" y="6309320"/>
            <a:ext cx="728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mic Sans MS" panose="030F0702030302020204" pitchFamily="66" charset="0"/>
              </a:rPr>
              <a:t>Les villes d’ailleurs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783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8654F1-F5DA-43B1-91A1-CE99FAE9A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33304A5-6D33-41F3-8CA5-1AC21834C2B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3804"/>
            <a:ext cx="2465388" cy="661160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5A18BE-0058-4B45-AE44-00FB035E84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0" y="548680"/>
            <a:ext cx="4790502" cy="42210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145BE4-687B-470C-A509-CEDA0FA83990}"/>
              </a:ext>
            </a:extLst>
          </p:cNvPr>
          <p:cNvSpPr txBox="1"/>
          <p:nvPr/>
        </p:nvSpPr>
        <p:spPr>
          <a:xfrm>
            <a:off x="539552" y="5847655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mic Sans MS" panose="030F0702030302020204" pitchFamily="66" charset="0"/>
              </a:rPr>
              <a:t>Villes et jeux de construction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695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8224D-C5E1-4D67-ACB3-11AFE9C2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79E6F34-3065-4DA8-B008-64F84934B0C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8" y="288920"/>
            <a:ext cx="3268308" cy="487362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81DED8-5B1C-4B7A-B5DB-8A5B972EC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57" y="1038378"/>
            <a:ext cx="4787543" cy="442800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930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DA579-FB0E-44DD-B77E-F80DA42A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E616A71-40B7-4163-8AC6-C8855BC8BCA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51072" cy="487362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E9DE3C-D09F-496C-B03F-715A683FB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82" y="846138"/>
            <a:ext cx="5327718" cy="5157192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39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E46E4-8DB1-4212-B029-0370CB89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FEA36F8-0854-4166-A664-AD7190B0693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4" y="-7567"/>
            <a:ext cx="3744416" cy="6781313"/>
          </a:xfrm>
        </p:spPr>
      </p:pic>
      <p:pic>
        <p:nvPicPr>
          <p:cNvPr id="8194" name="Picture 2" descr="Afficher lâimage source">
            <a:extLst>
              <a:ext uri="{FF2B5EF4-FFF2-40B4-BE49-F238E27FC236}">
                <a16:creationId xmlns:a16="http://schemas.microsoft.com/office/drawing/2014/main" id="{B4F93DCD-8F99-4190-BC66-FD2BF8AF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2" y="247036"/>
            <a:ext cx="4034848" cy="57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030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EDDA19F-0D38-4AEF-B7B1-A4168EDA049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1" y="274638"/>
            <a:ext cx="4756449" cy="6394367"/>
          </a:xfr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191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A03A3-110C-479D-B9F4-3181F54D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274638"/>
            <a:ext cx="3712840" cy="1143000"/>
          </a:xfr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Les réseaux dans la ville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D23D1A-BA48-4595-94A9-C076948CA03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23247"/>
            <a:ext cx="4896544" cy="29737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6A9AFB-A46E-4FBD-A33F-BD4DF9EAB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2" y="461053"/>
            <a:ext cx="3416503" cy="2636912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730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Comic Sans MS" pitchFamily="66" charset="0"/>
              </a:rPr>
              <a:t>Axe 1 du Projet Académique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b="1" dirty="0">
                <a:latin typeface="Comic Sans MS" pitchFamily="66" charset="0"/>
              </a:rPr>
              <a:t>Déjouer les déterminismes pour permettre à tout élève de réussir</a:t>
            </a:r>
          </a:p>
          <a:p>
            <a:endParaRPr lang="fr-FR" dirty="0"/>
          </a:p>
          <a:p>
            <a:r>
              <a:rPr lang="fr-FR" u="sng" dirty="0"/>
              <a:t>Leviers: </a:t>
            </a:r>
          </a:p>
          <a:p>
            <a:pPr>
              <a:buFontTx/>
              <a:buChar char="-"/>
            </a:pPr>
            <a:r>
              <a:rPr lang="fr-FR" dirty="0"/>
              <a:t>Pédagogie explicite</a:t>
            </a:r>
          </a:p>
          <a:p>
            <a:pPr>
              <a:buFontTx/>
              <a:buChar char="-"/>
            </a:pPr>
            <a:r>
              <a:rPr lang="fr-FR" dirty="0"/>
              <a:t>Acculturation</a:t>
            </a:r>
          </a:p>
          <a:p>
            <a:pPr>
              <a:buFontTx/>
              <a:buChar char="-"/>
            </a:pPr>
            <a:r>
              <a:rPr lang="fr-FR" dirty="0"/>
              <a:t>Accent mis sur les fondamentaux</a:t>
            </a:r>
          </a:p>
          <a:p>
            <a:pPr>
              <a:buFontTx/>
              <a:buChar char="-"/>
            </a:pPr>
            <a:r>
              <a:rPr lang="fr-FR" dirty="0"/>
              <a:t>Importance de la langue orale</a:t>
            </a:r>
          </a:p>
          <a:p>
            <a:pPr>
              <a:buFontTx/>
              <a:buChar char="-"/>
            </a:pPr>
            <a:r>
              <a:rPr lang="fr-FR" dirty="0"/>
              <a:t>Apprentissage de la collaboration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5101E-2754-4207-8818-9F2F39C2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469D99C-9A24-485F-AF2C-41A6A900247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" y="274638"/>
            <a:ext cx="8678416" cy="516572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93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3401470-D9AB-4611-B4A4-2026ACFA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585"/>
            <a:ext cx="3394720" cy="580926"/>
          </a:xfr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Les tours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9ED51E-3368-4A1B-87A5-E8F17AA52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1" y="1067686"/>
            <a:ext cx="4662942" cy="5074699"/>
          </a:xfrm>
          <a:prstGeom prst="rect">
            <a:avLst/>
          </a:prstGeom>
        </p:spPr>
      </p:pic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91B5E391-1D89-452A-8E39-F5AFE828F45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64088" y="1600200"/>
            <a:ext cx="2560712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/>
              <a:t>Une tour, Faubourg de Béthune, à Lille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476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60C44AA-5C90-45B3-839D-B06D5B7A11A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50357"/>
            <a:ext cx="3289984" cy="4873625"/>
          </a:xfrm>
          <a:prstGeom prst="rect">
            <a:avLst/>
          </a:prstGeom>
        </p:spPr>
      </p:pic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1C14BB9E-3AC3-40C8-B613-9579F942F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" y="139823"/>
            <a:ext cx="2884871" cy="48736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CC8D14-50A3-4392-AFE7-108D92E1DB26}"/>
              </a:ext>
            </a:extLst>
          </p:cNvPr>
          <p:cNvSpPr txBox="1"/>
          <p:nvPr/>
        </p:nvSpPr>
        <p:spPr>
          <a:xfrm>
            <a:off x="502205" y="5641051"/>
            <a:ext cx="4746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Illustration, </a:t>
            </a:r>
            <a:r>
              <a:rPr lang="fr-FR" sz="2400" u="sng" dirty="0"/>
              <a:t>La Tour de Babel</a:t>
            </a:r>
            <a:r>
              <a:rPr lang="fr-FR" sz="2400" dirty="0"/>
              <a:t>, </a:t>
            </a:r>
            <a:r>
              <a:rPr lang="fr-FR" sz="2400" dirty="0" err="1"/>
              <a:t>F.Vidal</a:t>
            </a:r>
            <a:r>
              <a:rPr lang="fr-FR" sz="2400" dirty="0"/>
              <a:t>, </a:t>
            </a:r>
            <a:r>
              <a:rPr lang="fr-FR" sz="2400" dirty="0" err="1"/>
              <a:t>E.Nouhen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37CF13-5E09-4CD5-95F6-ADA2F24BAC73}"/>
              </a:ext>
            </a:extLst>
          </p:cNvPr>
          <p:cNvSpPr txBox="1"/>
          <p:nvPr/>
        </p:nvSpPr>
        <p:spPr>
          <a:xfrm>
            <a:off x="3547710" y="329930"/>
            <a:ext cx="474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Photographie de la Tour Eiffel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945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081B4C-B604-497A-89AF-667E85091FF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pPr marL="0" indent="0">
              <a:buNone/>
            </a:pPr>
            <a:endParaRPr lang="fr-FR" b="1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4000" b="1" dirty="0">
                <a:latin typeface="Comic Sans MS" pitchFamily="66" charset="0"/>
              </a:rPr>
              <a:t>motivation </a:t>
            </a:r>
          </a:p>
          <a:p>
            <a:pPr marL="0" indent="0">
              <a:buNone/>
            </a:pPr>
            <a:r>
              <a:rPr lang="fr-FR" sz="4000" b="1" dirty="0">
                <a:latin typeface="Comic Sans MS" pitchFamily="66" charset="0"/>
              </a:rPr>
              <a:t>	</a:t>
            </a:r>
          </a:p>
          <a:p>
            <a:pPr marL="0" indent="0">
              <a:buNone/>
            </a:pPr>
            <a:r>
              <a:rPr lang="fr-FR" sz="4000" b="1" dirty="0">
                <a:latin typeface="Comic Sans MS" pitchFamily="66" charset="0"/>
              </a:rPr>
              <a:t>construction du sens</a:t>
            </a:r>
          </a:p>
          <a:p>
            <a:pPr marL="0" indent="0">
              <a:buNone/>
            </a:pPr>
            <a:r>
              <a:rPr lang="fr-FR" sz="4000" b="1" dirty="0">
                <a:latin typeface="Comic Sans MS" pitchFamily="66" charset="0"/>
              </a:rPr>
              <a:t>	</a:t>
            </a:r>
          </a:p>
          <a:p>
            <a:pPr marL="0" indent="0">
              <a:buNone/>
            </a:pPr>
            <a:r>
              <a:rPr lang="fr-FR" sz="4000" b="1" dirty="0">
                <a:latin typeface="Comic Sans MS" pitchFamily="66" charset="0"/>
              </a:rPr>
              <a:t>lien émis entre les </a:t>
            </a:r>
          </a:p>
          <a:p>
            <a:pPr marL="0" indent="0">
              <a:buNone/>
            </a:pPr>
            <a:r>
              <a:rPr lang="fr-FR" sz="4000" b="1" dirty="0">
                <a:latin typeface="Comic Sans MS" pitchFamily="66" charset="0"/>
              </a:rPr>
              <a:t>disciplines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1F717F-2DFE-466D-B2DC-0C65755A8D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95" y="1255045"/>
            <a:ext cx="2725705" cy="4347909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315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2CFF7-A3D4-47B1-8003-C6ED2BDCF92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745450"/>
            <a:ext cx="7467600" cy="51125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4000" b="1" dirty="0">
                <a:latin typeface="Comic Sans MS" pitchFamily="66" charset="0"/>
              </a:rPr>
              <a:t>	A. Enseignement explicite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000" dirty="0">
                <a:latin typeface="Comic Sans MS" pitchFamily="66" charset="0"/>
              </a:rPr>
              <a:t>Consigne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000" dirty="0">
                <a:latin typeface="Comic Sans MS" pitchFamily="66" charset="0"/>
              </a:rPr>
              <a:t>Recherche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000" dirty="0">
                <a:latin typeface="Comic Sans MS" pitchFamily="66" charset="0"/>
              </a:rPr>
              <a:t>Synthèse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32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3200" dirty="0">
                <a:latin typeface="Comic Sans MS" pitchFamily="66" charset="0"/>
              </a:rPr>
              <a:t>« La formulation des savoirs est indispensable à l’apprentissage.(…) Si la confrontation à une situation problématique pour l’élève, bien choisie au regard des savoirs visés, est nécessaire pour développer des apprentissages, elle ne suffit pas. Les interventions de l’enseignant restent essentielles. »</a:t>
            </a:r>
          </a:p>
          <a:p>
            <a:pPr marL="0" indent="0">
              <a:buNone/>
            </a:pPr>
            <a:r>
              <a:rPr lang="fr-FR" sz="3200" dirty="0">
                <a:latin typeface="Comic Sans MS" pitchFamily="66" charset="0"/>
              </a:rPr>
              <a:t>		</a:t>
            </a:r>
            <a:r>
              <a:rPr lang="fr-FR" sz="3200" u="sng" dirty="0">
                <a:latin typeface="Comic Sans MS" pitchFamily="66" charset="0"/>
              </a:rPr>
              <a:t>Maths à grands pas</a:t>
            </a:r>
            <a:r>
              <a:rPr lang="fr-FR" sz="3200" dirty="0">
                <a:latin typeface="Comic Sans MS" pitchFamily="66" charset="0"/>
              </a:rPr>
              <a:t>, Y. Thomas, M. Hersant</a:t>
            </a:r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1DB703E-F1EB-4BF9-B395-D9F9AAF8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27" y="463296"/>
            <a:ext cx="7467600" cy="1282154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27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27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2700" b="1" dirty="0">
                <a:solidFill>
                  <a:srgbClr val="FF0000"/>
                </a:solidFill>
                <a:latin typeface="Comic Sans MS" pitchFamily="66" charset="0"/>
              </a:rPr>
              <a:t>II. En quoi, à travers le lien émis entre ces deux domaines, peut-on lutter contre les déterminismes sociaux?</a:t>
            </a:r>
            <a:r>
              <a:rPr lang="fr-FR" sz="3200" dirty="0">
                <a:latin typeface="Comic Sans MS" pitchFamily="66" charset="0"/>
              </a:rPr>
              <a:t/>
            </a:r>
            <a:br>
              <a:rPr lang="fr-FR" sz="3200" dirty="0">
                <a:latin typeface="Comic Sans MS" pitchFamily="66" charset="0"/>
              </a:rPr>
            </a:b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583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B9F33C-080F-49AA-9183-C02A721483E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600" b="1" dirty="0">
                <a:latin typeface="Comic Sans MS" pitchFamily="66" charset="0"/>
              </a:rPr>
              <a:t>B. Place du langage oral et de la lecture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u="sng" dirty="0">
                <a:latin typeface="Comic Sans MS" pitchFamily="66" charset="0"/>
              </a:rPr>
              <a:t>Découvrir les formes et les grandeurs avec des albums</a:t>
            </a:r>
            <a:r>
              <a:rPr lang="fr-FR" dirty="0">
                <a:latin typeface="Comic Sans MS" pitchFamily="66" charset="0"/>
              </a:rPr>
              <a:t>, S. Renaud Girard, A. Vouhé</a:t>
            </a:r>
          </a:p>
          <a:p>
            <a:pPr marL="0" indent="0">
              <a:buNone/>
            </a:pPr>
            <a:endParaRPr lang="fr-FR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3600" dirty="0">
                <a:latin typeface="Comic Sans MS" pitchFamily="66" charset="0"/>
              </a:rPr>
              <a:t>« L’approche littéraire, ludique, favorise la motivation et donne naissance par la reformulation à une représentation mentale des premiers concepts géométriques. »</a:t>
            </a:r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199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7F965E7-5A65-4D13-99F7-3B5C2FE6528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" y="1268760"/>
            <a:ext cx="7467600" cy="3917325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E1666B6-9D6A-4D2E-9C05-6B7B8A0AC26D}"/>
              </a:ext>
            </a:extLst>
          </p:cNvPr>
          <p:cNvSpPr txBox="1"/>
          <p:nvPr/>
        </p:nvSpPr>
        <p:spPr>
          <a:xfrm>
            <a:off x="7801472" y="188640"/>
            <a:ext cx="94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PS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051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7A4494-C71A-4F7B-8768-7669E3E99750}"/>
              </a:ext>
            </a:extLst>
          </p:cNvPr>
          <p:cNvSpPr txBox="1">
            <a:spLocks noGrp="1"/>
          </p:cNvSpPr>
          <p:nvPr>
            <p:ph sz="quarter" idx="1"/>
          </p:nvPr>
        </p:nvSpPr>
        <p:spPr>
          <a:xfrm>
            <a:off x="539552" y="533192"/>
            <a:ext cx="74676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dirty="0"/>
              <a:t>Quatre petits coins de rien du tout</a:t>
            </a:r>
            <a:r>
              <a:rPr lang="fr-FR" sz="3200" dirty="0"/>
              <a:t>, Jérôme </a:t>
            </a:r>
            <a:r>
              <a:rPr lang="fr-FR" sz="3200" dirty="0" err="1"/>
              <a:t>Ruillier</a:t>
            </a:r>
            <a:endParaRPr lang="fr-FR" sz="3200" dirty="0"/>
          </a:p>
          <a:p>
            <a:pPr marL="0" indent="0">
              <a:buNone/>
            </a:pPr>
            <a:r>
              <a:rPr lang="fr-FR" sz="3200" dirty="0"/>
              <a:t>Repérage dans l’espace, les formes (carré, rond, triangle), résolution de problèmes, les quantités, les grandeurs</a:t>
            </a:r>
          </a:p>
          <a:p>
            <a:endParaRPr lang="fr-FR" sz="3200" dirty="0"/>
          </a:p>
          <a:p>
            <a:r>
              <a:rPr lang="fr-FR" sz="3200" u="sng" dirty="0"/>
              <a:t>Petits! Petits! </a:t>
            </a:r>
            <a:r>
              <a:rPr lang="fr-FR" sz="3200" dirty="0"/>
              <a:t>Jean </a:t>
            </a:r>
            <a:r>
              <a:rPr lang="fr-FR" sz="3200" dirty="0" err="1"/>
              <a:t>Maubille</a:t>
            </a:r>
            <a:endParaRPr lang="fr-FR" sz="3200" dirty="0"/>
          </a:p>
          <a:p>
            <a:pPr marL="0" indent="0">
              <a:buNone/>
            </a:pPr>
            <a:r>
              <a:rPr lang="fr-FR" sz="3200" dirty="0"/>
              <a:t>Repérage dans l’espace, résolution de problèmes, les quantités, les grandeurs</a:t>
            </a:r>
          </a:p>
          <a:p>
            <a:endParaRPr lang="fr-FR" sz="28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476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E1666B6-9D6A-4D2E-9C05-6B7B8A0AC26D}"/>
              </a:ext>
            </a:extLst>
          </p:cNvPr>
          <p:cNvSpPr txBox="1"/>
          <p:nvPr/>
        </p:nvSpPr>
        <p:spPr>
          <a:xfrm>
            <a:off x="7801472" y="188640"/>
            <a:ext cx="94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MS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93280EF-09E6-4765-B334-71E18A0E6CB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8128"/>
            <a:ext cx="7467600" cy="3937769"/>
          </a:xfr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752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7A4494-C71A-4F7B-8768-7669E3E99750}"/>
              </a:ext>
            </a:extLst>
          </p:cNvPr>
          <p:cNvSpPr txBox="1">
            <a:spLocks noGrp="1"/>
          </p:cNvSpPr>
          <p:nvPr>
            <p:ph sz="quarter" idx="1"/>
          </p:nvPr>
        </p:nvSpPr>
        <p:spPr>
          <a:xfrm>
            <a:off x="539552" y="533192"/>
            <a:ext cx="7467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dirty="0"/>
              <a:t>La ligne rouge</a:t>
            </a:r>
            <a:r>
              <a:rPr lang="fr-FR" sz="3200" dirty="0"/>
              <a:t>, </a:t>
            </a:r>
            <a:r>
              <a:rPr lang="fr-FR" sz="3200" dirty="0" err="1"/>
              <a:t>Pittau</a:t>
            </a:r>
            <a:r>
              <a:rPr lang="fr-FR" sz="3200" dirty="0"/>
              <a:t> et Gervais</a:t>
            </a:r>
          </a:p>
          <a:p>
            <a:pPr marL="0" indent="0">
              <a:buNone/>
            </a:pPr>
            <a:r>
              <a:rPr lang="fr-FR" sz="3200" dirty="0"/>
              <a:t>Repérage dans l’espace (appropriation de formes géométriques), repérage dans l’espace d’une page (reconnaissance de formes), les formes (carré, rond, triangle), résolution de problèmes, les quantités, les grandeurs</a:t>
            </a:r>
          </a:p>
          <a:p>
            <a:r>
              <a:rPr lang="fr-FR" sz="3200" u="sng" dirty="0"/>
              <a:t>Grand, </a:t>
            </a:r>
            <a:r>
              <a:rPr lang="fr-FR" sz="3200" dirty="0" err="1"/>
              <a:t>Jez</a:t>
            </a:r>
            <a:r>
              <a:rPr lang="fr-FR" sz="3200" dirty="0"/>
              <a:t> </a:t>
            </a:r>
            <a:r>
              <a:rPr lang="fr-FR" sz="3200" dirty="0" err="1"/>
              <a:t>Alborough</a:t>
            </a:r>
            <a:endParaRPr lang="fr-FR" sz="3200" dirty="0"/>
          </a:p>
          <a:p>
            <a:pPr marL="0" indent="0">
              <a:buNone/>
            </a:pPr>
            <a:r>
              <a:rPr lang="fr-FR" sz="3200" dirty="0"/>
              <a:t>Repérage dans l’espace, résolution de problèmes, les quantités (nommer, décrire, comparer), les grandeurs</a:t>
            </a:r>
          </a:p>
          <a:p>
            <a:endParaRPr lang="fr-FR" sz="28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693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467600" cy="560406"/>
          </a:xfrm>
        </p:spPr>
        <p:txBody>
          <a:bodyPr/>
          <a:lstStyle/>
          <a:p>
            <a:pPr algn="ctr"/>
            <a:r>
              <a:rPr lang="fr-FR" b="1" dirty="0">
                <a:latin typeface="Comic Sans MS" pitchFamily="66" charset="0"/>
              </a:rPr>
              <a:t>Problématiques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600" dirty="0">
                <a:solidFill>
                  <a:srgbClr val="00B050"/>
                </a:solidFill>
                <a:latin typeface="Comic Sans MS" pitchFamily="66" charset="0"/>
              </a:rPr>
              <a:t>Comment mettre du lien entre deux domaines qui répondent tous les deux à l’axe 1 du projet académique?</a:t>
            </a:r>
          </a:p>
          <a:p>
            <a:endParaRPr lang="fr-FR" sz="3600" dirty="0">
              <a:solidFill>
                <a:srgbClr val="00B050"/>
              </a:solidFill>
            </a:endParaRPr>
          </a:p>
          <a:p>
            <a:r>
              <a:rPr lang="fr-FR" sz="3600" dirty="0">
                <a:solidFill>
                  <a:srgbClr val="00B050"/>
                </a:solidFill>
                <a:latin typeface="Comic Sans MS" pitchFamily="66" charset="0"/>
              </a:rPr>
              <a:t>En quoi ces deux domaines si différents peuvent-ils s’apporter et se conforter l’un et l’autre?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E1666B6-9D6A-4D2E-9C05-6B7B8A0AC26D}"/>
              </a:ext>
            </a:extLst>
          </p:cNvPr>
          <p:cNvSpPr txBox="1"/>
          <p:nvPr/>
        </p:nvSpPr>
        <p:spPr>
          <a:xfrm>
            <a:off x="7801472" y="188640"/>
            <a:ext cx="94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GS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04656CC-7763-47CC-8A28-ECE3B27F9FB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" y="992187"/>
            <a:ext cx="7382961" cy="4873625"/>
          </a:xfr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99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7A4494-C71A-4F7B-8768-7669E3E99750}"/>
              </a:ext>
            </a:extLst>
          </p:cNvPr>
          <p:cNvSpPr txBox="1">
            <a:spLocks noGrp="1"/>
          </p:cNvSpPr>
          <p:nvPr>
            <p:ph sz="quarter" idx="1"/>
          </p:nvPr>
        </p:nvSpPr>
        <p:spPr>
          <a:xfrm>
            <a:off x="539552" y="533192"/>
            <a:ext cx="7467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dirty="0"/>
              <a:t>Dans la cour de l’école</a:t>
            </a:r>
            <a:r>
              <a:rPr lang="fr-FR" sz="3200" dirty="0"/>
              <a:t>, Christophe </a:t>
            </a:r>
            <a:r>
              <a:rPr lang="fr-FR" sz="3200" dirty="0" err="1"/>
              <a:t>Loupy</a:t>
            </a:r>
            <a:endParaRPr lang="fr-FR" sz="3200" dirty="0"/>
          </a:p>
          <a:p>
            <a:pPr marL="0" indent="0">
              <a:buNone/>
            </a:pPr>
            <a:r>
              <a:rPr lang="fr-FR" sz="3200" dirty="0"/>
              <a:t>Repérage dans l’espace (appropriation de formes géométriques), repérage dans l’espace d’une page (reconnaissance de formes), les formes (carré, rond, triangle), les quantités, les grandeurs</a:t>
            </a:r>
          </a:p>
          <a:p>
            <a:r>
              <a:rPr lang="fr-FR" sz="3200" u="sng" dirty="0"/>
              <a:t>Plus grand, plus </a:t>
            </a:r>
            <a:r>
              <a:rPr lang="fr-FR" sz="3200" dirty="0"/>
              <a:t>petit, </a:t>
            </a:r>
            <a:r>
              <a:rPr lang="fr-FR" sz="3200" dirty="0" err="1"/>
              <a:t>Kya</a:t>
            </a:r>
            <a:endParaRPr lang="fr-FR" sz="3200" dirty="0"/>
          </a:p>
          <a:p>
            <a:pPr marL="0" indent="0">
              <a:buNone/>
            </a:pPr>
            <a:r>
              <a:rPr lang="fr-FR" sz="3200" dirty="0"/>
              <a:t>Repérage dans l’espace, résolution de problèmes, les quantités (nommer, décrire, comparer), les grandeurs</a:t>
            </a:r>
          </a:p>
          <a:p>
            <a:endParaRPr lang="fr-FR" sz="28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879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27BFCD-2A35-4147-BF15-A6674695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44" y="57581"/>
            <a:ext cx="7467600" cy="652934"/>
          </a:xfr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La dictée de dessins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5D7057-AD16-414E-90B6-026597F4E11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10453" y="992124"/>
            <a:ext cx="7467600" cy="487375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« J’ai dicté lentement des mots tels que soleil, </a:t>
            </a:r>
            <a:r>
              <a:rPr lang="fr-FR" dirty="0" err="1"/>
              <a:t>coeur</a:t>
            </a:r>
            <a:r>
              <a:rPr lang="fr-FR" dirty="0"/>
              <a:t>, poisson, maison, montagne, nuage, fleur…Les enfants ont environ 30 secondes pour dessiner l’objet dicté. Ils peuvent occuper l’espace de la feuille comme ils le souhaitent. »</a:t>
            </a:r>
          </a:p>
          <a:p>
            <a:pPr marL="0" indent="0" algn="r">
              <a:buNone/>
            </a:pPr>
            <a:r>
              <a:rPr lang="fr-FR" dirty="0"/>
              <a:t> </a:t>
            </a:r>
            <a:r>
              <a:rPr lang="fr-FR" sz="3200" dirty="0"/>
              <a:t>Site « Les Fourmis créatives 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3200" b="1" dirty="0"/>
              <a:t>Variantes à faire évoluer: </a:t>
            </a:r>
            <a:r>
              <a:rPr lang="fr-FR" sz="3200" dirty="0"/>
              <a:t>le vocabulaire du repérage dans l’espace, les quantités, les formes….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1922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BFC87-11FE-4259-B702-73D8139E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94313"/>
            <a:ext cx="7467600" cy="11430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A mettre en lien avec l’œuvre de….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65A5936-CFDD-4FE9-A82E-4209CF60D26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20687"/>
            <a:ext cx="6535287" cy="5584577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469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58FBC-F8A4-467F-A102-FD60488B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43" y="250106"/>
            <a:ext cx="7467600" cy="580926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Torres Garcia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8D2D96-5C81-4B79-AADE-34F53C8079D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7" y="1268760"/>
            <a:ext cx="8266346" cy="5048671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7810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B9F33C-080F-49AA-9183-C02A721483E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2646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3600" b="1" dirty="0">
                <a:latin typeface="Comic Sans MS" pitchFamily="66" charset="0"/>
              </a:rPr>
              <a:t>C. Développement de l’autonomie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u="sng" dirty="0">
                <a:latin typeface="Comic Sans MS" pitchFamily="66" charset="0"/>
              </a:rPr>
              <a:t>Faire des maths, </a:t>
            </a:r>
            <a:r>
              <a:rPr lang="fr-FR" dirty="0">
                <a:latin typeface="Comic Sans MS" pitchFamily="66" charset="0"/>
              </a:rPr>
              <a:t>guide de l’enseignant</a:t>
            </a:r>
          </a:p>
          <a:p>
            <a:pPr marL="0" indent="0">
              <a:buNone/>
            </a:pPr>
            <a:r>
              <a:rPr lang="fr-FR" sz="3600" dirty="0">
                <a:latin typeface="Comic Sans MS" pitchFamily="66" charset="0"/>
              </a:rPr>
              <a:t>«La formation du futur citoyen et son insertion dans la vie sociale: les maths fournissent des outils pour agir, choisir, décider dans la vie courante. »</a:t>
            </a:r>
          </a:p>
          <a:p>
            <a:pPr marL="0" indent="0">
              <a:buNone/>
            </a:pPr>
            <a:r>
              <a:rPr lang="fr-FR" sz="3600" dirty="0">
                <a:latin typeface="Comic Sans MS" pitchFamily="66" charset="0"/>
              </a:rPr>
              <a:t>« La confrontation à de véritables situations de recherche favorisent l’initiative, l’imagination et l’autonomie des élèves »</a:t>
            </a:r>
          </a:p>
          <a:p>
            <a:pPr marL="0" indent="0">
              <a:buNone/>
            </a:pPr>
            <a:endParaRPr lang="fr-FR" sz="3600" dirty="0">
              <a:latin typeface="Comic Sans MS" pitchFamily="66" charset="0"/>
            </a:endParaRPr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7447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77A3B-568F-4088-AC52-7AEB89BC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4853A3-AE84-4F76-8E4B-1CE73928C5B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4800" dirty="0"/>
              <a:t>Les situations problèmes mises en avant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48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4800" dirty="0"/>
              <a:t>La collaboration à travailler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7339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Pratique pédagogique: Mettre en place des situations d’apprentissage qui allient les mathématiques et les arts.</a:t>
            </a:r>
          </a:p>
          <a:p>
            <a:endParaRPr lang="fr-FR" dirty="0"/>
          </a:p>
          <a:p>
            <a:r>
              <a:rPr lang="fr-FR" dirty="0"/>
              <a:t>Formaliser, à partir du matériel proposé, la situation-problème, l’objectif visé, une séance voire une séquence.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674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2CFF7-A3D4-47B1-8003-C6ED2BDCF92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85727" y="2204863"/>
            <a:ext cx="7467600" cy="4142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latin typeface="Comic Sans MS" pitchFamily="66" charset="0"/>
              </a:rPr>
              <a:t>	A</a:t>
            </a:r>
            <a:r>
              <a:rPr lang="fr-FR" sz="3200" b="1" dirty="0">
                <a:latin typeface="Comic Sans MS" pitchFamily="66" charset="0"/>
              </a:rPr>
              <a:t>. les arts, amorce d’un apprentissage mathématique</a:t>
            </a:r>
          </a:p>
          <a:p>
            <a:pPr marL="0" indent="0">
              <a:buNone/>
            </a:pPr>
            <a:r>
              <a:rPr lang="fr-FR" sz="2800" dirty="0">
                <a:latin typeface="Comic Sans MS" pitchFamily="66" charset="0"/>
              </a:rPr>
              <a:t>		</a:t>
            </a:r>
          </a:p>
          <a:p>
            <a:endParaRPr lang="fr-FR" sz="2800" dirty="0">
              <a:latin typeface="Comic Sans MS" pitchFamily="66" charset="0"/>
            </a:endParaRPr>
          </a:p>
          <a:p>
            <a:endParaRPr lang="fr-FR" sz="2800" dirty="0">
              <a:latin typeface="Comic Sans MS" pitchFamily="66" charset="0"/>
            </a:endParaRPr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1DB703E-F1EB-4BF9-B395-D9F9AAF8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27" y="1124744"/>
            <a:ext cx="7467600" cy="805464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27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27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3600" b="1" dirty="0">
                <a:solidFill>
                  <a:srgbClr val="FF0000"/>
                </a:solidFill>
                <a:latin typeface="Comic Sans MS" pitchFamily="66" charset="0"/>
              </a:rPr>
              <a:t>III. Quels liens créer entre ces deux domaines?</a:t>
            </a:r>
            <a:r>
              <a:rPr lang="fr-FR" sz="3200" dirty="0">
                <a:latin typeface="Comic Sans MS" pitchFamily="66" charset="0"/>
              </a:rPr>
              <a:t/>
            </a:r>
            <a:br>
              <a:rPr lang="fr-FR" sz="3200" dirty="0">
                <a:latin typeface="Comic Sans MS" pitchFamily="66" charset="0"/>
              </a:rPr>
            </a:b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6118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884190-0955-4318-9F34-01E0B9BFB33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latin typeface="Comic Sans MS" pitchFamily="66" charset="0"/>
              </a:rPr>
              <a:t>1. L’art, au service des algorithmes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pPr marL="0" indent="0">
              <a:buNone/>
            </a:pPr>
            <a:endParaRPr lang="fr-FR" dirty="0">
              <a:latin typeface="Comic Sans MS" pitchFamily="66" charset="0"/>
            </a:endParaRPr>
          </a:p>
          <a:p>
            <a:endParaRPr lang="fr-FR" sz="3200" b="1" dirty="0">
              <a:latin typeface="Comic Sans MS" pitchFamily="66" charset="0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307687-0095-4904-9C77-9C7359DF1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1" y="1604205"/>
            <a:ext cx="5220072" cy="36495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65D6AD-8279-4BED-8FFA-7FD40C5EA68C}"/>
              </a:ext>
            </a:extLst>
          </p:cNvPr>
          <p:cNvSpPr txBox="1"/>
          <p:nvPr/>
        </p:nvSpPr>
        <p:spPr>
          <a:xfrm>
            <a:off x="6300192" y="2132856"/>
            <a:ext cx="20882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Jasper Johns, </a:t>
            </a:r>
            <a:r>
              <a:rPr lang="fr-FR" sz="4400" i="1" dirty="0"/>
              <a:t>Flag</a:t>
            </a:r>
            <a:r>
              <a:rPr lang="fr-FR" sz="4400" dirty="0"/>
              <a:t>, 1954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6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642918"/>
            <a:ext cx="7467600" cy="5831034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Comic Sans MS" pitchFamily="66" charset="0"/>
              </a:rPr>
              <a:t>I. Les Arts et les Maths: deux domaines différents mais avec des similitudes, pourtant, indéniables</a:t>
            </a:r>
          </a:p>
          <a:p>
            <a:endParaRPr lang="fr-FR" sz="2800" dirty="0">
              <a:latin typeface="Comic Sans MS" pitchFamily="66" charset="0"/>
            </a:endParaRPr>
          </a:p>
          <a:p>
            <a:pPr>
              <a:buNone/>
            </a:pPr>
            <a:endParaRPr lang="fr-FR" sz="2800" dirty="0">
              <a:latin typeface="Comic Sans MS" pitchFamily="66" charset="0"/>
            </a:endParaRPr>
          </a:p>
          <a:p>
            <a:r>
              <a:rPr lang="fr-FR" sz="2800" dirty="0">
                <a:latin typeface="Comic Sans MS" pitchFamily="66" charset="0"/>
              </a:rPr>
              <a:t>II. En quoi par ces deux domaines peut-on lutter contre les déterminismes sociaux?</a:t>
            </a:r>
          </a:p>
          <a:p>
            <a:endParaRPr lang="fr-FR" sz="2800" dirty="0">
              <a:latin typeface="Comic Sans MS" pitchFamily="66" charset="0"/>
            </a:endParaRPr>
          </a:p>
          <a:p>
            <a:endParaRPr lang="fr-FR" sz="2800" dirty="0">
              <a:latin typeface="Comic Sans MS" pitchFamily="66" charset="0"/>
            </a:endParaRPr>
          </a:p>
          <a:p>
            <a:r>
              <a:rPr lang="fr-FR" sz="2800" dirty="0">
                <a:latin typeface="Comic Sans MS" pitchFamily="66" charset="0"/>
              </a:rPr>
              <a:t>III. Quelles pratiques de classe envisager?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EF02B-79CC-4426-A6C2-659A6C2A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495D444-3F6A-4052-9279-2A1DCA57DC5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81" y="548680"/>
            <a:ext cx="3634219" cy="48736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D3D392-3536-4609-A61E-C272D6230B12}"/>
              </a:ext>
            </a:extLst>
          </p:cNvPr>
          <p:cNvSpPr txBox="1"/>
          <p:nvPr/>
        </p:nvSpPr>
        <p:spPr>
          <a:xfrm>
            <a:off x="4571999" y="1417638"/>
            <a:ext cx="36342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A. Rodtchenko, </a:t>
            </a:r>
            <a:r>
              <a:rPr lang="fr-FR" sz="4400" i="1" dirty="0"/>
              <a:t>textile design</a:t>
            </a:r>
            <a:r>
              <a:rPr lang="fr-FR" sz="4400" dirty="0"/>
              <a:t>, 1924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756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714CC-CB40-455E-BAB9-3C0C1930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8F7F96A-DBB5-4CFA-BAB3-7837A870482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6" y="20960"/>
            <a:ext cx="6674747" cy="48736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ED5F9ED-8932-4617-92F5-D7502DECC20E}"/>
              </a:ext>
            </a:extLst>
          </p:cNvPr>
          <p:cNvSpPr txBox="1"/>
          <p:nvPr/>
        </p:nvSpPr>
        <p:spPr>
          <a:xfrm>
            <a:off x="1268491" y="5148263"/>
            <a:ext cx="6674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Mosaïque d’un palais oriental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077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F38E6-4A76-4248-821E-A5CF39CA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216-C2B4-4D49-A749-0F963F942DB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D’où l’activité mathématique: compléter une suite</a:t>
            </a:r>
          </a:p>
          <a:p>
            <a:endParaRPr lang="fr-FR" sz="4000" dirty="0"/>
          </a:p>
          <a:p>
            <a:pPr marL="0" indent="0">
              <a:buNone/>
            </a:pPr>
            <a:r>
              <a:rPr lang="fr-FR" sz="4000" dirty="0"/>
              <a:t>= </a:t>
            </a:r>
            <a:r>
              <a:rPr lang="fr-FR" sz="4000" dirty="0" err="1"/>
              <a:t>prémice</a:t>
            </a:r>
            <a:r>
              <a:rPr lang="fr-FR" sz="4000" dirty="0"/>
              <a:t> à la construction de la suite des nombres…..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4895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689D0DE-6DF6-4411-9148-C2279378219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1560" y="476672"/>
            <a:ext cx="7467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latin typeface="Comic Sans MS" pitchFamily="66" charset="0"/>
              </a:rPr>
              <a:t>2. les Arts, pour travailler des « techniques »</a:t>
            </a:r>
          </a:p>
          <a:p>
            <a:pPr marL="0" indent="0">
              <a:buNone/>
            </a:pPr>
            <a:r>
              <a:rPr lang="fr-FR" sz="2800" dirty="0">
                <a:latin typeface="Comic Sans MS" pitchFamily="66" charset="0"/>
              </a:rPr>
              <a:t>		</a:t>
            </a:r>
          </a:p>
          <a:p>
            <a:pPr marL="0" indent="0">
              <a:buNone/>
            </a:pPr>
            <a:r>
              <a:rPr lang="fr-FR" sz="2800" dirty="0">
                <a:latin typeface="Comic Sans MS" pitchFamily="66" charset="0"/>
              </a:rPr>
              <a:t>Composer, décomposer, recomposer</a:t>
            </a: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2800" dirty="0">
                <a:latin typeface="Comic Sans MS" pitchFamily="66" charset="0"/>
              </a:rPr>
              <a:t>                                         5, c’est 3 et 2</a:t>
            </a: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endParaRPr lang="fr-FR" sz="2800" dirty="0">
              <a:latin typeface="Comic Sans MS" pitchFamily="66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0E6E1B-1485-400B-BAF3-E54B54584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2617498"/>
            <a:ext cx="2626135" cy="1963629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41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248536-E2B6-4E73-B1F5-0DBBB5F615A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r>
              <a:rPr lang="fr-FR" sz="3200" dirty="0">
                <a:latin typeface="Comic Sans MS" pitchFamily="66" charset="0"/>
              </a:rPr>
              <a:t>Isoler</a:t>
            </a:r>
            <a:r>
              <a:rPr lang="fr-FR" dirty="0">
                <a:latin typeface="Comic Sans MS" pitchFamily="66" charset="0"/>
              </a:rPr>
              <a:t> une partie d’un tout</a:t>
            </a:r>
          </a:p>
          <a:p>
            <a:endParaRPr lang="fr-FR" dirty="0">
              <a:latin typeface="Comic Sans MS" pitchFamily="66" charset="0"/>
            </a:endParaRPr>
          </a:p>
          <a:p>
            <a:endParaRPr lang="fr-FR" dirty="0">
              <a:latin typeface="Comic Sans MS" pitchFamily="66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2146F4-13EE-4697-B7DC-AAC81F37C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7" y="1340768"/>
            <a:ext cx="2764341" cy="34548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C9C7AB-068B-4E5E-97E3-C31EAA881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10" y="772356"/>
            <a:ext cx="2906600" cy="32333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4A211F-795C-4276-98C3-CEE28A568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10" y="152517"/>
            <a:ext cx="3186769" cy="3429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43F1BFA-AEF3-47E3-A934-C4AFD4247F3F}"/>
              </a:ext>
            </a:extLst>
          </p:cNvPr>
          <p:cNvSpPr txBox="1"/>
          <p:nvPr/>
        </p:nvSpPr>
        <p:spPr>
          <a:xfrm>
            <a:off x="2988938" y="3968323"/>
            <a:ext cx="276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Kumi </a:t>
            </a:r>
            <a:r>
              <a:rPr lang="fr-FR" sz="2800" dirty="0" err="1"/>
              <a:t>Sugaï</a:t>
            </a:r>
            <a:r>
              <a:rPr lang="fr-FR" sz="2800" dirty="0"/>
              <a:t>, </a:t>
            </a:r>
            <a:r>
              <a:rPr lang="fr-FR" sz="2800" i="1" dirty="0"/>
              <a:t>sans titre</a:t>
            </a:r>
            <a:r>
              <a:rPr lang="fr-FR" sz="2800" dirty="0"/>
              <a:t>, 1986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B2BA17-0627-4F77-B054-80B99AF3A4D6}"/>
              </a:ext>
            </a:extLst>
          </p:cNvPr>
          <p:cNvSpPr txBox="1"/>
          <p:nvPr/>
        </p:nvSpPr>
        <p:spPr>
          <a:xfrm>
            <a:off x="294935" y="4885040"/>
            <a:ext cx="3196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Giorgio De </a:t>
            </a:r>
            <a:r>
              <a:rPr lang="fr-FR" sz="2800" dirty="0" err="1"/>
              <a:t>Chirico,</a:t>
            </a:r>
            <a:r>
              <a:rPr lang="fr-FR" sz="2800" i="1" dirty="0" err="1"/>
              <a:t>L’énigme</a:t>
            </a:r>
            <a:r>
              <a:rPr lang="fr-FR" sz="2800" i="1" dirty="0"/>
              <a:t> de la fatalité</a:t>
            </a:r>
            <a:r>
              <a:rPr lang="fr-FR" sz="2800" dirty="0"/>
              <a:t>, 1914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E0B2DC-230B-4F73-AAE0-617AC74979A8}"/>
              </a:ext>
            </a:extLst>
          </p:cNvPr>
          <p:cNvSpPr txBox="1"/>
          <p:nvPr/>
        </p:nvSpPr>
        <p:spPr>
          <a:xfrm>
            <a:off x="5922459" y="3761656"/>
            <a:ext cx="27643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Nicolas de Largillière, </a:t>
            </a:r>
            <a:r>
              <a:rPr lang="fr-FR" sz="2800" i="1" dirty="0"/>
              <a:t>La belle strasbourgeoise</a:t>
            </a:r>
            <a:r>
              <a:rPr lang="fr-FR" sz="2800" dirty="0"/>
              <a:t>, 1703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0030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51FFC-F9E4-4762-B16E-1D8DB027DD6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r>
              <a:rPr lang="fr-FR" sz="3200" b="1" dirty="0">
                <a:latin typeface="Comic Sans MS" pitchFamily="66" charset="0"/>
              </a:rPr>
              <a:t>3. Les arts, au service de l’espace</a:t>
            </a:r>
          </a:p>
          <a:p>
            <a:pPr marL="0" indent="0">
              <a:buNone/>
            </a:pPr>
            <a:r>
              <a:rPr lang="fr-FR" u="sng" dirty="0">
                <a:latin typeface="Comic Sans MS" pitchFamily="66" charset="0"/>
              </a:rPr>
              <a:t>Arts visuels et villes</a:t>
            </a:r>
            <a:r>
              <a:rPr lang="fr-FR" dirty="0">
                <a:latin typeface="Comic Sans MS" pitchFamily="66" charset="0"/>
              </a:rPr>
              <a:t>, P. Bertrand, A. </a:t>
            </a:r>
            <a:r>
              <a:rPr lang="fr-FR" dirty="0" err="1">
                <a:latin typeface="Comic Sans MS" pitchFamily="66" charset="0"/>
              </a:rPr>
              <a:t>Borsotti</a:t>
            </a:r>
            <a:r>
              <a:rPr lang="fr-FR" dirty="0">
                <a:latin typeface="Comic Sans MS" pitchFamily="66" charset="0"/>
              </a:rPr>
              <a:t>, B. Laurent</a:t>
            </a:r>
          </a:p>
          <a:p>
            <a:endParaRPr lang="fr-FR" b="1" dirty="0">
              <a:latin typeface="Comic Sans MS" pitchFamily="66" charset="0"/>
            </a:endParaRPr>
          </a:p>
          <a:p>
            <a:endParaRPr lang="fr-FR" b="1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b="1" dirty="0">
                <a:latin typeface="Comic Sans MS" pitchFamily="66" charset="0"/>
              </a:rPr>
              <a:t> 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0813C9-5BE7-445E-95FE-9EFD4EAB6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6" y="1772816"/>
            <a:ext cx="8244408" cy="28004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91E453-2C85-4574-BFF9-444144BCD24E}"/>
              </a:ext>
            </a:extLst>
          </p:cNvPr>
          <p:cNvSpPr txBox="1"/>
          <p:nvPr/>
        </p:nvSpPr>
        <p:spPr>
          <a:xfrm>
            <a:off x="1043608" y="4725144"/>
            <a:ext cx="54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Armelle Caron, </a:t>
            </a:r>
            <a:r>
              <a:rPr lang="fr-FR" sz="2800" i="1" dirty="0"/>
              <a:t>Berlin/ Berlin rangé</a:t>
            </a:r>
            <a:r>
              <a:rPr lang="fr-FR" sz="2800" dirty="0"/>
              <a:t>, tirages numériques en trois exemplaires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0631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F314A-A658-46F5-B806-CB19520C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Avec les bandes rues de chacun, on construit la ville en tissant, école maternelle Helvétie, Besançon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E726B46-F5DB-49F1-8F7C-BC5F2C11143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2" y="1709737"/>
            <a:ext cx="6055356" cy="4873625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4415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999DD-38D8-4B54-8610-D131EABA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Première approche du plan: garder les couleurs et prolonger MS et GS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66ACE81-7C32-461C-9EDC-3558D3CA7E6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8" y="1600200"/>
            <a:ext cx="6570284" cy="4873625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7334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6A75E-6987-4F75-86BF-74851BBE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latin typeface="Comic Sans MS" pitchFamily="66" charset="0"/>
              </a:rPr>
              <a:t/>
            </a:r>
            <a:br>
              <a:rPr lang="fr-FR" sz="2800" b="1" dirty="0">
                <a:latin typeface="Comic Sans MS" pitchFamily="66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8BA5F4-105D-4342-8D63-183ADBC9D0C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74638"/>
            <a:ext cx="7467600" cy="6199314"/>
          </a:xfrm>
        </p:spPr>
        <p:txBody>
          <a:bodyPr/>
          <a:lstStyle/>
          <a:p>
            <a:pPr marL="0" indent="0">
              <a:buNone/>
            </a:pPr>
            <a:r>
              <a:rPr lang="fr-FR" sz="3600" b="1" dirty="0">
                <a:latin typeface="Comic Sans MS" pitchFamily="66" charset="0"/>
              </a:rPr>
              <a:t>B</a:t>
            </a:r>
            <a:r>
              <a:rPr lang="fr-FR" sz="2800" b="1" dirty="0">
                <a:latin typeface="Comic Sans MS" pitchFamily="66" charset="0"/>
              </a:rPr>
              <a:t>. les Maths, amorce d’un apprentissage artistique</a:t>
            </a:r>
          </a:p>
          <a:p>
            <a:pPr marL="0" indent="0">
              <a:buNone/>
            </a:pPr>
            <a:endParaRPr lang="fr-FR" sz="2800" b="1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2800" b="1" dirty="0">
                <a:latin typeface="Comic Sans MS" pitchFamily="66" charset="0"/>
              </a:rPr>
              <a:t>1.L’utilisation de la géométrie</a:t>
            </a:r>
          </a:p>
          <a:p>
            <a:pPr marL="0" indent="0">
              <a:buNone/>
            </a:pPr>
            <a:endParaRPr lang="fr-FR" dirty="0">
              <a:latin typeface="Comic Sans MS" pitchFamily="66" charset="0"/>
            </a:endParaRPr>
          </a:p>
          <a:p>
            <a:r>
              <a:rPr lang="fr-FR" sz="2800" dirty="0"/>
              <a:t>travail autour des formes, ou des grandeurs:</a:t>
            </a:r>
          </a:p>
          <a:p>
            <a:pPr marL="0" indent="0">
              <a:buNone/>
            </a:pPr>
            <a:r>
              <a:rPr lang="fr-FR" sz="2800" dirty="0"/>
              <a:t>- tri, classement</a:t>
            </a:r>
          </a:p>
          <a:p>
            <a:pPr marL="0" indent="0">
              <a:buNone/>
            </a:pPr>
            <a:r>
              <a:rPr lang="fr-FR" sz="2800" dirty="0"/>
              <a:t>- tracé de silhouettes</a:t>
            </a:r>
          </a:p>
          <a:p>
            <a:pPr marL="0" indent="0">
              <a:buNone/>
            </a:pPr>
            <a:r>
              <a:rPr lang="fr-FR" sz="2800" dirty="0"/>
              <a:t>- découverte des formes</a:t>
            </a:r>
          </a:p>
          <a:p>
            <a:pPr marL="0" indent="0">
              <a:buNone/>
            </a:pPr>
            <a:r>
              <a:rPr lang="fr-FR" sz="2800" dirty="0"/>
              <a:t>- Réalisation d’un musée d’images</a:t>
            </a:r>
          </a:p>
          <a:p>
            <a:pPr marL="0" indent="0">
              <a:buNone/>
            </a:pPr>
            <a:r>
              <a:rPr lang="fr-FR" sz="2800" dirty="0"/>
              <a:t>- Observation d’œuvres d’arts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8330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69AAC8-63FB-487A-B35C-9457A46B135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9"/>
            <a:ext cx="4824536" cy="259560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DB3F38-C309-410D-8795-91BA31B9F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40" y="294893"/>
            <a:ext cx="4345343" cy="32666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9F97FB-8F33-4615-8545-6D4CC88AE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2" y="3074284"/>
            <a:ext cx="4608616" cy="37837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9E5B506-DF8B-45CF-8D88-990490DFF01B}"/>
              </a:ext>
            </a:extLst>
          </p:cNvPr>
          <p:cNvSpPr txBox="1"/>
          <p:nvPr/>
        </p:nvSpPr>
        <p:spPr>
          <a:xfrm>
            <a:off x="5220072" y="4005064"/>
            <a:ext cx="3528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Musée d’images</a:t>
            </a:r>
          </a:p>
          <a:p>
            <a:endParaRPr lang="fr-FR" sz="3200" dirty="0"/>
          </a:p>
          <a:p>
            <a:r>
              <a:rPr lang="fr-FR" sz="3200" i="1" u="sng" dirty="0"/>
              <a:t>Premiers pas vers l’image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53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fr-FR" sz="32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fr-FR" sz="3200" b="1" dirty="0">
                <a:solidFill>
                  <a:srgbClr val="FF0000"/>
                </a:solidFill>
                <a:latin typeface="Comic Sans MS" pitchFamily="66" charset="0"/>
              </a:rPr>
              <a:t>I. Les Arts et les Maths: deux domaines différents mais avec des similitudes, pourtant, indéniables </a:t>
            </a:r>
            <a:r>
              <a:rPr lang="fr-FR" sz="3200" dirty="0">
                <a:latin typeface="Comic Sans MS" pitchFamily="66" charset="0"/>
              </a:rPr>
              <a:t/>
            </a:r>
            <a:br>
              <a:rPr lang="fr-FR" sz="3200" dirty="0">
                <a:latin typeface="Comic Sans MS" pitchFamily="66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472518" cy="5257800"/>
          </a:xfrm>
        </p:spPr>
        <p:txBody>
          <a:bodyPr>
            <a:normAutofit fontScale="25000" lnSpcReduction="20000"/>
          </a:bodyPr>
          <a:lstStyle/>
          <a:p>
            <a:r>
              <a:rPr lang="fr-FR" sz="11200" b="1" dirty="0">
                <a:latin typeface="Comic Sans MS" pitchFamily="66" charset="0"/>
              </a:rPr>
              <a:t>A. Définition</a:t>
            </a:r>
          </a:p>
          <a:p>
            <a:endParaRPr lang="fr-FR" b="1" dirty="0"/>
          </a:p>
          <a:p>
            <a:pPr>
              <a:buNone/>
            </a:pPr>
            <a:endParaRPr lang="fr-FR" sz="7400" b="1" dirty="0"/>
          </a:p>
          <a:p>
            <a:pPr>
              <a:buNone/>
            </a:pPr>
            <a:r>
              <a:rPr lang="fr-FR" sz="7400" b="1" dirty="0">
                <a:latin typeface="Comic Sans MS" pitchFamily="66" charset="0"/>
              </a:rPr>
              <a:t>L’ART 	    	    </a:t>
            </a:r>
            <a:r>
              <a:rPr lang="fr-FR" sz="11200" b="1" dirty="0">
                <a:latin typeface="Comic Sans MS" pitchFamily="66" charset="0"/>
              </a:rPr>
              <a:t>création d’œuvres proliférantes ou résistantes qui interrogent et sont liées à des concepts</a:t>
            </a:r>
          </a:p>
          <a:p>
            <a:pPr>
              <a:buNone/>
            </a:pPr>
            <a:endParaRPr lang="fr-FR" sz="7400" b="1" dirty="0">
              <a:latin typeface="Comic Sans MS" pitchFamily="66" charset="0"/>
            </a:endParaRPr>
          </a:p>
          <a:p>
            <a:pPr>
              <a:buNone/>
            </a:pPr>
            <a:r>
              <a:rPr lang="fr-FR" sz="7400" b="1" dirty="0">
                <a:latin typeface="Comic Sans MS" pitchFamily="66" charset="0"/>
              </a:rPr>
              <a:t>			    Grands domaines artistiques</a:t>
            </a:r>
          </a:p>
          <a:p>
            <a:pPr>
              <a:buNone/>
            </a:pPr>
            <a:endParaRPr lang="fr-FR" sz="9600" b="1" dirty="0">
              <a:latin typeface="Comic Sans MS" pitchFamily="66" charset="0"/>
            </a:endParaRPr>
          </a:p>
          <a:p>
            <a:pPr>
              <a:buNone/>
            </a:pPr>
            <a:r>
              <a:rPr lang="fr-FR" sz="9600" b="1" dirty="0">
                <a:latin typeface="Comic Sans MS" pitchFamily="66" charset="0"/>
              </a:rPr>
              <a:t>-  Arts du Visuel</a:t>
            </a:r>
          </a:p>
          <a:p>
            <a:pPr>
              <a:buNone/>
            </a:pPr>
            <a:r>
              <a:rPr lang="fr-FR" sz="9600" b="1" dirty="0">
                <a:latin typeface="Comic Sans MS" pitchFamily="66" charset="0"/>
              </a:rPr>
              <a:t>- Arts de l’espace</a:t>
            </a:r>
          </a:p>
          <a:p>
            <a:pPr>
              <a:buNone/>
            </a:pPr>
            <a:r>
              <a:rPr lang="fr-FR" sz="9600" b="1" dirty="0">
                <a:latin typeface="Comic Sans MS" pitchFamily="66" charset="0"/>
              </a:rPr>
              <a:t>- Arts du langage</a:t>
            </a:r>
          </a:p>
          <a:p>
            <a:pPr>
              <a:buNone/>
            </a:pPr>
            <a:r>
              <a:rPr lang="fr-FR" sz="9600" b="1" dirty="0">
                <a:latin typeface="Comic Sans MS" pitchFamily="66" charset="0"/>
              </a:rPr>
              <a:t>- Arts du son</a:t>
            </a:r>
          </a:p>
          <a:p>
            <a:pPr>
              <a:buNone/>
            </a:pPr>
            <a:r>
              <a:rPr lang="fr-FR" sz="9600" b="1" dirty="0">
                <a:latin typeface="Comic Sans MS" pitchFamily="66" charset="0"/>
              </a:rPr>
              <a:t>- Arts du spectacle vivant</a:t>
            </a:r>
          </a:p>
          <a:p>
            <a:pPr>
              <a:buNone/>
            </a:pPr>
            <a:r>
              <a:rPr lang="fr-FR" sz="9600" b="1" dirty="0">
                <a:latin typeface="Comic Sans MS" pitchFamily="66" charset="0"/>
              </a:rPr>
              <a:t>- Arts du quotidien</a:t>
            </a:r>
          </a:p>
          <a:p>
            <a:pPr>
              <a:buFontTx/>
              <a:buChar char="-"/>
            </a:pPr>
            <a:endParaRPr lang="fr-FR" b="1" dirty="0"/>
          </a:p>
          <a:p>
            <a:pPr>
              <a:buNone/>
            </a:pPr>
            <a:endParaRPr lang="fr-FR" b="1" dirty="0"/>
          </a:p>
          <a:p>
            <a:pPr>
              <a:buNone/>
            </a:pPr>
            <a:r>
              <a:rPr lang="fr-FR" b="1" dirty="0"/>
              <a:t>			    </a:t>
            </a:r>
          </a:p>
          <a:p>
            <a:pPr>
              <a:buNone/>
            </a:pPr>
            <a:endParaRPr lang="fr-FR" b="1" dirty="0"/>
          </a:p>
          <a:p>
            <a:pPr>
              <a:buNone/>
            </a:pPr>
            <a:endParaRPr lang="fr-FR" b="1" dirty="0"/>
          </a:p>
        </p:txBody>
      </p:sp>
      <p:sp>
        <p:nvSpPr>
          <p:cNvPr id="4" name="Flèche droite 3"/>
          <p:cNvSpPr/>
          <p:nvPr/>
        </p:nvSpPr>
        <p:spPr>
          <a:xfrm>
            <a:off x="1500166" y="2428868"/>
            <a:ext cx="92869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>
            <a:off x="1571604" y="3857628"/>
            <a:ext cx="92869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18C00D-A6BB-4C8A-846D-650FE2B9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r>
              <a:rPr lang="fr-FR" dirty="0"/>
              <a:t>Œuvres autour de la notion de cercles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A299B01-F645-44CA-B832-1326F0F81EF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1" y="1198051"/>
            <a:ext cx="2515432" cy="393752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3F45EA-DE99-48C1-BA66-F67223E46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35" y="1187108"/>
            <a:ext cx="3579397" cy="448378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1F45B5-1210-414E-B098-9AF34165772E}"/>
              </a:ext>
            </a:extLst>
          </p:cNvPr>
          <p:cNvSpPr txBox="1"/>
          <p:nvPr/>
        </p:nvSpPr>
        <p:spPr>
          <a:xfrm>
            <a:off x="480791" y="5340285"/>
            <a:ext cx="3145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René Magritte, </a:t>
            </a:r>
            <a:r>
              <a:rPr lang="fr-FR" sz="3200" i="1" dirty="0"/>
              <a:t>Le Portrait</a:t>
            </a:r>
            <a:r>
              <a:rPr lang="fr-FR" sz="3200" dirty="0"/>
              <a:t>, 1935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EEED42E-6C72-4C5B-B4F8-0892FFB08F5F}"/>
              </a:ext>
            </a:extLst>
          </p:cNvPr>
          <p:cNvSpPr txBox="1"/>
          <p:nvPr/>
        </p:nvSpPr>
        <p:spPr>
          <a:xfrm>
            <a:off x="4653506" y="5670892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Sonia Delaunay, </a:t>
            </a:r>
            <a:r>
              <a:rPr lang="fr-FR" sz="2800" i="1" dirty="0"/>
              <a:t>Rythme</a:t>
            </a:r>
            <a:r>
              <a:rPr lang="fr-FR" sz="2800" dirty="0"/>
              <a:t>, 1938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1919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B2AB2-0E93-4158-975B-0C8415C9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2CD226E-4D71-446B-BD90-66BF7EDC45B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7" y="241138"/>
            <a:ext cx="4320480" cy="4110926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ABDC5E-5E48-4F25-B065-14D6A07E0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96" y="272079"/>
            <a:ext cx="4102106" cy="44428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8C11043-28F0-439D-8EAA-C637DCD35C11}"/>
              </a:ext>
            </a:extLst>
          </p:cNvPr>
          <p:cNvSpPr txBox="1"/>
          <p:nvPr/>
        </p:nvSpPr>
        <p:spPr>
          <a:xfrm>
            <a:off x="464832" y="4907312"/>
            <a:ext cx="31453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Kenneth </a:t>
            </a:r>
            <a:r>
              <a:rPr lang="fr-FR" sz="3200" dirty="0" err="1"/>
              <a:t>Noland</a:t>
            </a:r>
            <a:r>
              <a:rPr lang="fr-FR" sz="3200" dirty="0"/>
              <a:t>, </a:t>
            </a:r>
            <a:r>
              <a:rPr lang="fr-FR" sz="3200" i="1" dirty="0"/>
              <a:t>Tournesol</a:t>
            </a:r>
            <a:r>
              <a:rPr lang="fr-FR" sz="3200" dirty="0"/>
              <a:t>, 1961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8A7688-A7A5-4547-B6D8-DA6E8FBB936C}"/>
              </a:ext>
            </a:extLst>
          </p:cNvPr>
          <p:cNvSpPr txBox="1"/>
          <p:nvPr/>
        </p:nvSpPr>
        <p:spPr>
          <a:xfrm>
            <a:off x="4512487" y="4951503"/>
            <a:ext cx="3145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Paul Klee, </a:t>
            </a:r>
            <a:r>
              <a:rPr lang="fr-FR" sz="3200" i="1" dirty="0" err="1"/>
              <a:t>Groundsel</a:t>
            </a:r>
            <a:r>
              <a:rPr lang="fr-FR" sz="3200" dirty="0"/>
              <a:t>, 1922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7063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3055E-D333-4EB6-9DEF-A59F9E1CF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08FCCE0-D354-4E8F-B1EE-6A0476E6441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7467600" cy="39611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5E5EFBA-D6A7-401B-9035-BE950032F086}"/>
              </a:ext>
            </a:extLst>
          </p:cNvPr>
          <p:cNvSpPr txBox="1"/>
          <p:nvPr/>
        </p:nvSpPr>
        <p:spPr>
          <a:xfrm>
            <a:off x="472371" y="4725144"/>
            <a:ext cx="525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Alexander Calder, </a:t>
            </a:r>
            <a:r>
              <a:rPr lang="fr-FR" sz="3200" i="1" dirty="0"/>
              <a:t>Sans titre</a:t>
            </a:r>
            <a:r>
              <a:rPr lang="fr-FR" sz="3200" dirty="0"/>
              <a:t>, </a:t>
            </a:r>
            <a:r>
              <a:rPr lang="fr-FR" sz="3200" dirty="0" err="1"/>
              <a:t>Xxème</a:t>
            </a:r>
            <a:r>
              <a:rPr lang="fr-FR" sz="3200" dirty="0"/>
              <a:t> siècle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6685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6908CA-8962-4862-927D-A77E99205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/>
              <a:t>De toutes les formes! Les formes dans l’art   </a:t>
            </a:r>
            <a:r>
              <a:rPr lang="fr-FR" dirty="0"/>
              <a:t>Béatrice Fontanel</a:t>
            </a:r>
            <a:br>
              <a:rPr lang="fr-FR" dirty="0"/>
            </a:br>
            <a:r>
              <a:rPr lang="fr-FR" dirty="0"/>
              <a:t>Ed. Palette…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889C717-8332-4A39-8B49-9E25F5E027D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91" y="1600200"/>
            <a:ext cx="5916418" cy="4873625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807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B27536-E1B7-4C6F-986E-5FCF470B615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7467600" cy="5781256"/>
          </a:xfrm>
        </p:spPr>
        <p:txBody>
          <a:bodyPr/>
          <a:lstStyle/>
          <a:p>
            <a:r>
              <a:rPr lang="fr-FR" b="1" dirty="0">
                <a:latin typeface="Comic Sans MS" pitchFamily="66" charset="0"/>
              </a:rPr>
              <a:t>2.Les suites</a:t>
            </a:r>
          </a:p>
          <a:p>
            <a:endParaRPr lang="fr-FR" b="1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2800" dirty="0">
                <a:latin typeface="Comic Sans MS" pitchFamily="66" charset="0"/>
              </a:rPr>
              <a:t>Travail sur les algorithmes</a:t>
            </a:r>
          </a:p>
          <a:p>
            <a:pPr marL="0" indent="0">
              <a:buNone/>
            </a:pPr>
            <a:r>
              <a:rPr lang="fr-FR" sz="2800" dirty="0">
                <a:latin typeface="Comic Sans MS" pitchFamily="66" charset="0"/>
              </a:rPr>
              <a:t>	Travail sur la suite des nombres</a:t>
            </a: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2800" dirty="0">
                <a:latin typeface="Comic Sans MS" pitchFamily="66" charset="0"/>
              </a:rPr>
              <a:t>		Travail en arts plastiques</a:t>
            </a:r>
          </a:p>
          <a:p>
            <a:pPr marL="0" indent="0">
              <a:buNone/>
            </a:pPr>
            <a:endParaRPr lang="fr-FR" sz="2800" dirty="0">
              <a:latin typeface="Comic Sans MS" pitchFamily="66" charset="0"/>
            </a:endParaRPr>
          </a:p>
          <a:p>
            <a:endParaRPr lang="fr-FR" dirty="0"/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5900B874-EDEE-411B-877E-B13950CC3366}"/>
              </a:ext>
            </a:extLst>
          </p:cNvPr>
          <p:cNvSpPr/>
          <p:nvPr/>
        </p:nvSpPr>
        <p:spPr>
          <a:xfrm>
            <a:off x="3851920" y="2780928"/>
            <a:ext cx="504056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5805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FA1163C-B6C4-426F-A990-18606AB8293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993"/>
            <a:ext cx="4435312" cy="317300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9D4075-162C-4883-9F40-025C225FF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88" y="3810699"/>
            <a:ext cx="6084168" cy="26676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E0EB58-775D-48C8-8512-D87605643998}"/>
              </a:ext>
            </a:extLst>
          </p:cNvPr>
          <p:cNvSpPr txBox="1"/>
          <p:nvPr/>
        </p:nvSpPr>
        <p:spPr>
          <a:xfrm>
            <a:off x="5228274" y="556148"/>
            <a:ext cx="3528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Poursuite du Musée d’images</a:t>
            </a:r>
          </a:p>
          <a:p>
            <a:endParaRPr lang="fr-FR" sz="3200" dirty="0"/>
          </a:p>
          <a:p>
            <a:r>
              <a:rPr lang="fr-FR" sz="3200" i="1" u="sng" dirty="0"/>
              <a:t>Premiers pas vers l’image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2273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0CBC30-4645-4039-A073-188F0A1112C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467600" cy="599728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latin typeface="Comic Sans MS" pitchFamily="66" charset="0"/>
              </a:rPr>
              <a:t> 3. </a:t>
            </a:r>
            <a:r>
              <a:rPr lang="fr-FR" sz="2800" b="1" dirty="0">
                <a:latin typeface="Comic Sans MS" pitchFamily="66" charset="0"/>
              </a:rPr>
              <a:t>La construction du nombre</a:t>
            </a:r>
          </a:p>
          <a:p>
            <a:pPr marL="0" indent="0">
              <a:buNone/>
            </a:pPr>
            <a:endParaRPr lang="fr-FR" dirty="0">
              <a:latin typeface="Comic Sans MS" pitchFamily="66" charset="0"/>
            </a:endParaRPr>
          </a:p>
          <a:p>
            <a:r>
              <a:rPr lang="fr-FR" dirty="0">
                <a:latin typeface="Comic Sans MS" pitchFamily="66" charset="0"/>
              </a:rPr>
              <a:t>Les </a:t>
            </a:r>
            <a:r>
              <a:rPr lang="fr-FR" sz="3200" b="1" dirty="0" err="1">
                <a:latin typeface="Comic Sans MS" pitchFamily="66" charset="0"/>
              </a:rPr>
              <a:t>calculines</a:t>
            </a:r>
            <a:endParaRPr lang="fr-FR" sz="3200" b="1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u="sng" dirty="0">
                <a:latin typeface="Comic Sans MS" pitchFamily="66" charset="0"/>
              </a:rPr>
              <a:t>Maths à grands pas</a:t>
            </a:r>
            <a:r>
              <a:rPr lang="fr-FR" dirty="0">
                <a:latin typeface="Comic Sans MS" pitchFamily="66" charset="0"/>
              </a:rPr>
              <a:t>, </a:t>
            </a:r>
            <a:r>
              <a:rPr lang="fr-FR" dirty="0" err="1">
                <a:latin typeface="Comic Sans MS" pitchFamily="66" charset="0"/>
              </a:rPr>
              <a:t>Y.Thomas</a:t>
            </a:r>
            <a:r>
              <a:rPr lang="fr-FR" dirty="0">
                <a:latin typeface="Comic Sans MS" pitchFamily="66" charset="0"/>
              </a:rPr>
              <a:t>, M. Hersant</a:t>
            </a:r>
          </a:p>
          <a:p>
            <a:pPr marL="0" indent="0">
              <a:buNone/>
            </a:pPr>
            <a:endParaRPr lang="fr-FR" dirty="0">
              <a:latin typeface="Comic Sans MS" pitchFamily="66" charset="0"/>
            </a:endParaRPr>
          </a:p>
          <a:p>
            <a:pPr marL="0" indent="0">
              <a:buNone/>
            </a:pPr>
            <a:endParaRPr lang="fr-FR" dirty="0">
              <a:latin typeface="Comic Sans MS" pitchFamily="66" charset="0"/>
              <a:hlinkClick r:id="rId2" action="ppaction://hlinkfile"/>
            </a:endParaRPr>
          </a:p>
          <a:p>
            <a:pPr marL="0" indent="0">
              <a:buNone/>
            </a:pPr>
            <a:r>
              <a:rPr lang="fr-FR" dirty="0">
                <a:latin typeface="Comic Sans MS" pitchFamily="66" charset="0"/>
                <a:hlinkClick r:id="rId2" action="ppaction://hlinkfile"/>
              </a:rPr>
              <a:t>Maths à grand pas - pour les PS-MS.mp4</a:t>
            </a:r>
            <a:endParaRPr lang="fr-FR" dirty="0">
              <a:latin typeface="Comic Sans MS" pitchFamily="66" charset="0"/>
            </a:endParaRPr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9999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6A75E-6987-4F75-86BF-74851BBE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latin typeface="Comic Sans MS" pitchFamily="66" charset="0"/>
              </a:rPr>
              <a:t/>
            </a:r>
            <a:br>
              <a:rPr lang="fr-FR" sz="2800" b="1" dirty="0">
                <a:latin typeface="Comic Sans MS" pitchFamily="66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8BA5F4-105D-4342-8D63-183ADBC9D0C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74638"/>
            <a:ext cx="7467600" cy="6199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latin typeface="Comic Sans MS" pitchFamily="66" charset="0"/>
              </a:rPr>
              <a:t>C</a:t>
            </a:r>
            <a:r>
              <a:rPr lang="fr-FR" sz="2800" b="1" dirty="0">
                <a:latin typeface="Comic Sans MS" pitchFamily="66" charset="0"/>
              </a:rPr>
              <a:t>. Quand les deux domaines se répondent continuellement….</a:t>
            </a:r>
          </a:p>
          <a:p>
            <a:pPr marL="0" indent="0">
              <a:buNone/>
            </a:pPr>
            <a:endParaRPr lang="fr-FR" sz="2800" b="1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3200" u="sng" dirty="0">
                <a:latin typeface="Comic Sans MS" pitchFamily="66" charset="0"/>
              </a:rPr>
              <a:t>Projet</a:t>
            </a:r>
            <a:r>
              <a:rPr lang="fr-FR" sz="3200" dirty="0">
                <a:latin typeface="Comic Sans MS" pitchFamily="66" charset="0"/>
              </a:rPr>
              <a:t> autour du thème « le temps »</a:t>
            </a:r>
          </a:p>
          <a:p>
            <a:pPr marL="0" indent="0">
              <a:buNone/>
            </a:pPr>
            <a:endParaRPr lang="fr-FR" sz="32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3200" u="sng" dirty="0">
                <a:latin typeface="Comic Sans MS" pitchFamily="66" charset="0"/>
              </a:rPr>
              <a:t>Objectifs: </a:t>
            </a:r>
          </a:p>
          <a:p>
            <a:pPr marL="0" indent="0">
              <a:buNone/>
            </a:pPr>
            <a:r>
              <a:rPr lang="fr-FR" sz="3200" dirty="0">
                <a:latin typeface="Comic Sans MS" pitchFamily="66" charset="0"/>
              </a:rPr>
              <a:t>Se repérer dans le temps</a:t>
            </a:r>
          </a:p>
          <a:p>
            <a:pPr marL="0" indent="0">
              <a:buNone/>
            </a:pPr>
            <a:r>
              <a:rPr lang="fr-FR" sz="3200" dirty="0">
                <a:latin typeface="Comic Sans MS" pitchFamily="66" charset="0"/>
              </a:rPr>
              <a:t>Stabiliser les premiers repères temporels</a:t>
            </a:r>
          </a:p>
          <a:p>
            <a:pPr marL="0" indent="0">
              <a:buNone/>
            </a:pPr>
            <a:r>
              <a:rPr lang="fr-FR" sz="3200" dirty="0">
                <a:latin typeface="Comic Sans MS" pitchFamily="66" charset="0"/>
              </a:rPr>
              <a:t>Consolider la notion de chronologie</a:t>
            </a:r>
          </a:p>
          <a:p>
            <a:pPr marL="0" indent="0">
              <a:buNone/>
            </a:pPr>
            <a:endParaRPr lang="fr-FR" sz="3200" dirty="0">
              <a:latin typeface="Comic Sans MS" pitchFamily="66" charset="0"/>
            </a:endParaRPr>
          </a:p>
          <a:p>
            <a:pPr marL="0" indent="0">
              <a:buNone/>
            </a:pPr>
            <a:endParaRPr lang="fr-FR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410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92FD0-3347-4D11-9DC2-564BC718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D’après la revue « le </a:t>
            </a:r>
            <a:r>
              <a:rPr lang="fr-FR" dirty="0" err="1"/>
              <a:t>philosophare</a:t>
            </a:r>
            <a:r>
              <a:rPr lang="fr-FR" dirty="0"/>
              <a:t> »</a:t>
            </a:r>
            <a:br>
              <a:rPr lang="fr-FR" dirty="0"/>
            </a:br>
            <a:r>
              <a:rPr lang="fr-FR" dirty="0"/>
              <a:t>numéro 12, juillet 2014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B40F9E-AF6E-4B8F-A61E-A01F0323630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3" y="1772816"/>
            <a:ext cx="3522043" cy="526901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AA5979-274D-461B-8212-ED11B4F1E85D}"/>
              </a:ext>
            </a:extLst>
          </p:cNvPr>
          <p:cNvSpPr txBox="1"/>
          <p:nvPr/>
        </p:nvSpPr>
        <p:spPr>
          <a:xfrm>
            <a:off x="4603721" y="2348880"/>
            <a:ext cx="43204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Groupe scolaire Saint-Exupéry</a:t>
            </a:r>
          </a:p>
          <a:p>
            <a:r>
              <a:rPr lang="fr-FR" sz="2800" dirty="0"/>
              <a:t>Ecole madame Roland</a:t>
            </a:r>
          </a:p>
          <a:p>
            <a:r>
              <a:rPr lang="fr-FR" sz="2800" dirty="0"/>
              <a:t>Centre Social Marcel </a:t>
            </a:r>
            <a:r>
              <a:rPr lang="fr-FR" sz="2800" dirty="0" err="1"/>
              <a:t>bertrand</a:t>
            </a:r>
            <a:endParaRPr lang="fr-FR" sz="2800" dirty="0"/>
          </a:p>
          <a:p>
            <a:r>
              <a:rPr lang="fr-FR" sz="2800" dirty="0"/>
              <a:t>Collège </a:t>
            </a:r>
            <a:r>
              <a:rPr lang="fr-FR" sz="2800" dirty="0" err="1"/>
              <a:t>verlaine</a:t>
            </a:r>
            <a:endParaRPr lang="fr-FR" sz="2800" dirty="0"/>
          </a:p>
          <a:p>
            <a:r>
              <a:rPr lang="fr-FR" sz="2800" dirty="0"/>
              <a:t>Lille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5001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9425C65-35F7-41FC-9AE8-C613B2DC8DCA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2863198"/>
              </p:ext>
            </p:extLst>
          </p:nvPr>
        </p:nvGraphicFramePr>
        <p:xfrm>
          <a:off x="457200" y="188640"/>
          <a:ext cx="8219256" cy="6285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290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714356"/>
            <a:ext cx="7467600" cy="575959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fr-FR" b="1" dirty="0">
                <a:latin typeface="Comic Sans MS" pitchFamily="66" charset="0"/>
              </a:rPr>
              <a:t>Les Mathématiques</a:t>
            </a:r>
          </a:p>
          <a:p>
            <a:pPr>
              <a:buNone/>
            </a:pPr>
            <a:r>
              <a:rPr lang="fr-FR" sz="1800" b="1" dirty="0">
                <a:latin typeface="Comic Sans MS" pitchFamily="66" charset="0"/>
              </a:rPr>
              <a:t>	    </a:t>
            </a:r>
            <a:r>
              <a:rPr lang="fr-FR" sz="2800" b="1" dirty="0">
                <a:latin typeface="Comic Sans MS" pitchFamily="66" charset="0"/>
              </a:rPr>
              <a:t>	</a:t>
            </a:r>
          </a:p>
          <a:p>
            <a:pPr>
              <a:buNone/>
            </a:pPr>
            <a:r>
              <a:rPr lang="fr-FR" sz="2800" dirty="0">
                <a:latin typeface="Comic Sans MS" pitchFamily="66" charset="0"/>
              </a:rPr>
              <a:t>			Un ensemble de concepts dont on étudie les propriétés. Pour que ce soit un concept mathématique, on doit pouvoir anticiper sur l’action réelle.</a:t>
            </a:r>
          </a:p>
          <a:p>
            <a:pPr>
              <a:buNone/>
            </a:pPr>
            <a:endParaRPr lang="fr-FR" sz="2800" b="1" dirty="0">
              <a:latin typeface="Comic Sans MS" pitchFamily="66" charset="0"/>
            </a:endParaRPr>
          </a:p>
          <a:p>
            <a:pPr>
              <a:buNone/>
            </a:pPr>
            <a:r>
              <a:rPr lang="fr-FR" sz="2000" b="1" dirty="0">
                <a:latin typeface="Comic Sans MS" pitchFamily="66" charset="0"/>
              </a:rPr>
              <a:t>			</a:t>
            </a:r>
            <a:r>
              <a:rPr lang="fr-FR" sz="2800" b="1" dirty="0">
                <a:latin typeface="Comic Sans MS" pitchFamily="66" charset="0"/>
              </a:rPr>
              <a:t>Grands domaines Mathématiques à 		l’école</a:t>
            </a:r>
          </a:p>
          <a:p>
            <a:pPr>
              <a:buNone/>
            </a:pPr>
            <a:endParaRPr lang="fr-FR" sz="2800" b="1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2800" dirty="0">
                <a:latin typeface="Comic Sans MS" pitchFamily="66" charset="0"/>
              </a:rPr>
              <a:t>Numération</a:t>
            </a:r>
          </a:p>
          <a:p>
            <a:pPr>
              <a:buFontTx/>
              <a:buChar char="-"/>
            </a:pPr>
            <a:r>
              <a:rPr lang="fr-FR" sz="2800" dirty="0">
                <a:latin typeface="Comic Sans MS" pitchFamily="66" charset="0"/>
              </a:rPr>
              <a:t>Calcul</a:t>
            </a:r>
          </a:p>
          <a:p>
            <a:pPr>
              <a:buFontTx/>
              <a:buChar char="-"/>
            </a:pPr>
            <a:r>
              <a:rPr lang="fr-FR" sz="2800" dirty="0">
                <a:latin typeface="Comic Sans MS" pitchFamily="66" charset="0"/>
              </a:rPr>
              <a:t>Géométrie</a:t>
            </a:r>
          </a:p>
          <a:p>
            <a:pPr>
              <a:buFontTx/>
              <a:buChar char="-"/>
            </a:pPr>
            <a:r>
              <a:rPr lang="fr-FR" sz="2800" dirty="0">
                <a:latin typeface="Comic Sans MS" pitchFamily="66" charset="0"/>
              </a:rPr>
              <a:t>Mesures et longueurs</a:t>
            </a:r>
          </a:p>
          <a:p>
            <a:pPr>
              <a:buFontTx/>
              <a:buChar char="-"/>
            </a:pPr>
            <a:r>
              <a:rPr lang="fr-FR" sz="2800" dirty="0">
                <a:latin typeface="Comic Sans MS" pitchFamily="66" charset="0"/>
              </a:rPr>
              <a:t>Problèmes</a:t>
            </a:r>
          </a:p>
          <a:p>
            <a:pPr>
              <a:buNone/>
            </a:pPr>
            <a:endParaRPr lang="fr-FR" sz="2800" b="1" dirty="0">
              <a:latin typeface="Comic Sans MS" pitchFamily="66" charset="0"/>
            </a:endParaRPr>
          </a:p>
          <a:p>
            <a:pPr>
              <a:buNone/>
            </a:pPr>
            <a:endParaRPr lang="fr-FR" sz="1800" b="1" dirty="0">
              <a:latin typeface="Comic Sans MS" pitchFamily="66" charset="0"/>
            </a:endParaRPr>
          </a:p>
          <a:p>
            <a:pPr>
              <a:buNone/>
            </a:pPr>
            <a:r>
              <a:rPr lang="fr-FR" sz="1800" b="1" dirty="0">
                <a:latin typeface="Comic Sans MS" pitchFamily="66" charset="0"/>
              </a:rPr>
              <a:t>			</a:t>
            </a: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928662" y="1285860"/>
            <a:ext cx="121444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>
            <a:off x="928662" y="2857496"/>
            <a:ext cx="121444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9425C65-35F7-41FC-9AE8-C613B2DC8DCA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57895603"/>
              </p:ext>
            </p:extLst>
          </p:nvPr>
        </p:nvGraphicFramePr>
        <p:xfrm>
          <a:off x="457200" y="548680"/>
          <a:ext cx="7467600" cy="5925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8636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D85202-F234-4CDD-BCAC-8CB29F5D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A60C8B9-0D4F-43AB-8F46-2E3046D9E86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638"/>
            <a:ext cx="8115095" cy="6308724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4193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E6D4A-C898-4B8C-8217-AD9F9150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D699F0B-102A-41E4-A49D-A2E4CDF635B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0" y="242028"/>
            <a:ext cx="4104710" cy="6526806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249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CD9A8-E0C9-47EC-8D21-45D647A38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D91AB58-D6EB-422D-91AC-29CCA0D70A1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28" y="274638"/>
            <a:ext cx="7467600" cy="6590598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3670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16A9A7-7BEE-424B-B3AE-3C083CFA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79F98A-66DB-4356-A724-A5E6C53863F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4" y="15879"/>
            <a:ext cx="3201174" cy="487362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9B333E-375E-4316-9DA9-4FFB4475F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70" y="15879"/>
            <a:ext cx="3820153" cy="4995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FBDC3CE-CA7F-43B6-A638-5776EAD34AE8}"/>
              </a:ext>
            </a:extLst>
          </p:cNvPr>
          <p:cNvSpPr txBox="1"/>
          <p:nvPr/>
        </p:nvSpPr>
        <p:spPr>
          <a:xfrm>
            <a:off x="251520" y="5157192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Les jeunes, Goya</a:t>
            </a:r>
          </a:p>
          <a:p>
            <a:r>
              <a:rPr lang="fr-FR" sz="3200" dirty="0"/>
              <a:t>Musée des beaux-Arts de Lille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BBBE4D-3B54-4469-B388-E1BB90F106BE}"/>
              </a:ext>
            </a:extLst>
          </p:cNvPr>
          <p:cNvSpPr txBox="1"/>
          <p:nvPr/>
        </p:nvSpPr>
        <p:spPr>
          <a:xfrm>
            <a:off x="4570258" y="5257047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Les Vieilles, Goya</a:t>
            </a:r>
          </a:p>
          <a:p>
            <a:r>
              <a:rPr lang="fr-FR" sz="3200" dirty="0"/>
              <a:t>Musée des beaux-Arts de Lille</a:t>
            </a:r>
          </a:p>
          <a:p>
            <a:endParaRPr lang="fr-FR" sz="32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06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4C357-FEC8-484A-A401-1F19C484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744EDF-4504-40E6-A353-185AD5CD2FB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Et tout ce travail est forcément en lien avec les mathématiques: </a:t>
            </a:r>
          </a:p>
          <a:p>
            <a:endParaRPr lang="fr-FR" sz="3200" dirty="0"/>
          </a:p>
          <a:p>
            <a:pPr marL="0" indent="0">
              <a:buNone/>
            </a:pPr>
            <a:r>
              <a:rPr lang="fr-FR" sz="3200" dirty="0"/>
              <a:t>Notion de chronologie, de repérage dans le temps, de mesure du temps…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5202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5FC457-6E0A-4FEB-9F49-C46EE8B83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57" y="384048"/>
            <a:ext cx="7467600" cy="50891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119298-E675-4831-A783-EA19B899BD1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/>
              <a:t>Devenons matheux </a:t>
            </a:r>
            <a:r>
              <a:rPr lang="fr-FR" sz="3600"/>
              <a:t>piqués d’art…</a:t>
            </a:r>
          </a:p>
          <a:p>
            <a:pPr marL="0" indent="0">
              <a:buNone/>
            </a:pPr>
            <a:r>
              <a:rPr lang="fr-FR" sz="3600"/>
              <a:t> </a:t>
            </a:r>
            <a:r>
              <a:rPr lang="fr-FR" sz="3600" dirty="0"/>
              <a:t>Dans tous les cas, c’est bel et bien au bénéfice des élèves qu’il convient de mêler les arts aux mathématiques ou les mathématiques aux arts…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67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467600" cy="560406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Comic Sans MS" pitchFamily="66" charset="0"/>
              </a:rPr>
              <a:t>Concept Mathématique, d’après </a:t>
            </a:r>
            <a:r>
              <a:rPr lang="fr-FR" sz="2000" b="1" dirty="0" err="1">
                <a:latin typeface="Comic Sans MS" pitchFamily="66" charset="0"/>
              </a:rPr>
              <a:t>Vergnaud</a:t>
            </a:r>
            <a:endParaRPr lang="fr-FR" sz="2000" b="1" dirty="0">
              <a:latin typeface="Comic Sans MS" pitchFamily="66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"/>
          </p:nvPr>
        </p:nvGraphicFramePr>
        <p:xfrm>
          <a:off x="214282" y="785794"/>
          <a:ext cx="857256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smtClean="0"/>
              <a:t>Circonscription Lille 1 Centre</a:t>
            </a:r>
            <a:endParaRPr lang="fr-F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1236</TotalTime>
  <Words>1887</Words>
  <Application>Microsoft Office PowerPoint</Application>
  <PresentationFormat>Affichage à l'écran (4:3)</PresentationFormat>
  <Paragraphs>473</Paragraphs>
  <Slides>86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86</vt:i4>
      </vt:variant>
    </vt:vector>
  </HeadingPairs>
  <TitlesOfParts>
    <vt:vector size="94" baseType="lpstr">
      <vt:lpstr>Arial</vt:lpstr>
      <vt:lpstr>Calibri</vt:lpstr>
      <vt:lpstr>Century Schoolbook</vt:lpstr>
      <vt:lpstr>Comic Sans MS</vt:lpstr>
      <vt:lpstr>Wingdings</vt:lpstr>
      <vt:lpstr>Wingdings 2</vt:lpstr>
      <vt:lpstr>Oriel</vt:lpstr>
      <vt:lpstr>Objet d’environnement du Gestionnaire de liaisons</vt:lpstr>
      <vt:lpstr>ARTS et MATHEMATIQUES </vt:lpstr>
      <vt:lpstr>3 temps de formation</vt:lpstr>
      <vt:lpstr>Présentation PowerPoint</vt:lpstr>
      <vt:lpstr>Axe 1 du Projet Académique</vt:lpstr>
      <vt:lpstr>Problématiques</vt:lpstr>
      <vt:lpstr>Présentation PowerPoint</vt:lpstr>
      <vt:lpstr>    I. Les Arts et les Maths: deux domaines différents mais avec des similitudes, pourtant, indéniables  </vt:lpstr>
      <vt:lpstr>Présentation PowerPoint</vt:lpstr>
      <vt:lpstr>Concept Mathématique, d’après Vergnaud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GRANDE LESSIVE (en mars et en octobre)</vt:lpstr>
      <vt:lpstr>Présentation PowerPoint</vt:lpstr>
      <vt:lpstr>Présentation PowerPoint</vt:lpstr>
      <vt:lpstr>Présentation PowerPoint</vt:lpstr>
      <vt:lpstr>Site de partage et de mise en valeur proposé par DSDEN du Nord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réseaux dans la ville</vt:lpstr>
      <vt:lpstr>Présentation PowerPoint</vt:lpstr>
      <vt:lpstr>Les tours</vt:lpstr>
      <vt:lpstr>Présentation PowerPoint</vt:lpstr>
      <vt:lpstr>Présentation PowerPoint</vt:lpstr>
      <vt:lpstr>    II. En quoi, à travers le lien émis entre ces deux domaines, peut-on lutter contre les déterminismes sociaux?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dictée de dessins</vt:lpstr>
      <vt:lpstr>A mettre en lien avec l’œuvre de….</vt:lpstr>
      <vt:lpstr>Torres Garcia</vt:lpstr>
      <vt:lpstr>Présentation PowerPoint</vt:lpstr>
      <vt:lpstr>Présentation PowerPoint</vt:lpstr>
      <vt:lpstr>Présentation PowerPoint</vt:lpstr>
      <vt:lpstr>    III. Quels liens créer entre ces deux domaines?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Avec les bandes rues de chacun, on construit la ville en tissant, école maternelle Helvétie, Besançon</vt:lpstr>
      <vt:lpstr>Première approche du plan: garder les couleurs et prolonger MS et GS</vt:lpstr>
      <vt:lpstr> </vt:lpstr>
      <vt:lpstr>Présentation PowerPoint</vt:lpstr>
      <vt:lpstr>Œuvres autour de la notion de cercles</vt:lpstr>
      <vt:lpstr>Présentation PowerPoint</vt:lpstr>
      <vt:lpstr>Présentation PowerPoint</vt:lpstr>
      <vt:lpstr>De toutes les formes! Les formes dans l’art   Béatrice Fontanel Ed. Palette…</vt:lpstr>
      <vt:lpstr>Présentation PowerPoint</vt:lpstr>
      <vt:lpstr>Présentation PowerPoint</vt:lpstr>
      <vt:lpstr>Présentation PowerPoint</vt:lpstr>
      <vt:lpstr> </vt:lpstr>
      <vt:lpstr>D’après la revue « le philosophare » numéro 12, juillet 2014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et MATHEMATIQUES</dc:title>
  <dc:creator>sabin</dc:creator>
  <cp:lastModifiedBy>utilisateur</cp:lastModifiedBy>
  <cp:revision>72</cp:revision>
  <cp:lastPrinted>2019-02-11T12:18:16Z</cp:lastPrinted>
  <dcterms:created xsi:type="dcterms:W3CDTF">2018-11-28T18:32:44Z</dcterms:created>
  <dcterms:modified xsi:type="dcterms:W3CDTF">2019-02-11T13:35:54Z</dcterms:modified>
</cp:coreProperties>
</file>